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6" r:id="rId2"/>
  </p:sldIdLst>
  <p:sldSz cx="28440063" cy="39239825"/>
  <p:notesSz cx="6858000" cy="9144000"/>
  <p:defaultTextStyle>
    <a:defPPr>
      <a:defRPr lang="en-US"/>
    </a:defPPr>
    <a:lvl1pPr algn="l" rtl="0" fontAlgn="base">
      <a:spcBef>
        <a:spcPct val="0"/>
      </a:spcBef>
      <a:spcAft>
        <a:spcPct val="0"/>
      </a:spcAft>
      <a:defRPr kumimoji="1" sz="3265" kern="1200">
        <a:solidFill>
          <a:schemeClr val="tx1"/>
        </a:solidFill>
        <a:latin typeface="Times New Roman" pitchFamily="18" charset="0"/>
        <a:ea typeface="新細明體" charset="-120"/>
        <a:cs typeface="+mn-cs"/>
      </a:defRPr>
    </a:lvl1pPr>
    <a:lvl2pPr marL="452308" algn="l" rtl="0" fontAlgn="base">
      <a:spcBef>
        <a:spcPct val="0"/>
      </a:spcBef>
      <a:spcAft>
        <a:spcPct val="0"/>
      </a:spcAft>
      <a:defRPr kumimoji="1" sz="3265" kern="1200">
        <a:solidFill>
          <a:schemeClr val="tx1"/>
        </a:solidFill>
        <a:latin typeface="Times New Roman" pitchFamily="18" charset="0"/>
        <a:ea typeface="新細明體" charset="-120"/>
        <a:cs typeface="+mn-cs"/>
      </a:defRPr>
    </a:lvl2pPr>
    <a:lvl3pPr marL="904616" algn="l" rtl="0" fontAlgn="base">
      <a:spcBef>
        <a:spcPct val="0"/>
      </a:spcBef>
      <a:spcAft>
        <a:spcPct val="0"/>
      </a:spcAft>
      <a:defRPr kumimoji="1" sz="3265" kern="1200">
        <a:solidFill>
          <a:schemeClr val="tx1"/>
        </a:solidFill>
        <a:latin typeface="Times New Roman" pitchFamily="18" charset="0"/>
        <a:ea typeface="新細明體" charset="-120"/>
        <a:cs typeface="+mn-cs"/>
      </a:defRPr>
    </a:lvl3pPr>
    <a:lvl4pPr marL="1356924" algn="l" rtl="0" fontAlgn="base">
      <a:spcBef>
        <a:spcPct val="0"/>
      </a:spcBef>
      <a:spcAft>
        <a:spcPct val="0"/>
      </a:spcAft>
      <a:defRPr kumimoji="1" sz="3265" kern="1200">
        <a:solidFill>
          <a:schemeClr val="tx1"/>
        </a:solidFill>
        <a:latin typeface="Times New Roman" pitchFamily="18" charset="0"/>
        <a:ea typeface="新細明體" charset="-120"/>
        <a:cs typeface="+mn-cs"/>
      </a:defRPr>
    </a:lvl4pPr>
    <a:lvl5pPr marL="1809232" algn="l" rtl="0" fontAlgn="base">
      <a:spcBef>
        <a:spcPct val="0"/>
      </a:spcBef>
      <a:spcAft>
        <a:spcPct val="0"/>
      </a:spcAft>
      <a:defRPr kumimoji="1" sz="3265" kern="1200">
        <a:solidFill>
          <a:schemeClr val="tx1"/>
        </a:solidFill>
        <a:latin typeface="Times New Roman" pitchFamily="18" charset="0"/>
        <a:ea typeface="新細明體" charset="-120"/>
        <a:cs typeface="+mn-cs"/>
      </a:defRPr>
    </a:lvl5pPr>
    <a:lvl6pPr marL="2261540" algn="l" defTabSz="904616" rtl="0" eaLnBrk="1" latinLnBrk="0" hangingPunct="1">
      <a:defRPr kumimoji="1" sz="3265" kern="1200">
        <a:solidFill>
          <a:schemeClr val="tx1"/>
        </a:solidFill>
        <a:latin typeface="Times New Roman" pitchFamily="18" charset="0"/>
        <a:ea typeface="新細明體" charset="-120"/>
        <a:cs typeface="+mn-cs"/>
      </a:defRPr>
    </a:lvl6pPr>
    <a:lvl7pPr marL="2713848" algn="l" defTabSz="904616" rtl="0" eaLnBrk="1" latinLnBrk="0" hangingPunct="1">
      <a:defRPr kumimoji="1" sz="3265" kern="1200">
        <a:solidFill>
          <a:schemeClr val="tx1"/>
        </a:solidFill>
        <a:latin typeface="Times New Roman" pitchFamily="18" charset="0"/>
        <a:ea typeface="新細明體" charset="-120"/>
        <a:cs typeface="+mn-cs"/>
      </a:defRPr>
    </a:lvl7pPr>
    <a:lvl8pPr marL="3166156" algn="l" defTabSz="904616" rtl="0" eaLnBrk="1" latinLnBrk="0" hangingPunct="1">
      <a:defRPr kumimoji="1" sz="3265" kern="1200">
        <a:solidFill>
          <a:schemeClr val="tx1"/>
        </a:solidFill>
        <a:latin typeface="Times New Roman" pitchFamily="18" charset="0"/>
        <a:ea typeface="新細明體" charset="-120"/>
        <a:cs typeface="+mn-cs"/>
      </a:defRPr>
    </a:lvl8pPr>
    <a:lvl9pPr marL="3618464" algn="l" defTabSz="904616" rtl="0" eaLnBrk="1" latinLnBrk="0" hangingPunct="1">
      <a:defRPr kumimoji="1" sz="3265" kern="1200">
        <a:solidFill>
          <a:schemeClr val="tx1"/>
        </a:solidFill>
        <a:latin typeface="Times New Roman" pitchFamily="18" charset="0"/>
        <a:ea typeface="新細明體" charset="-120"/>
        <a:cs typeface="+mn-cs"/>
      </a:defRPr>
    </a:lvl9pPr>
  </p:defaultTextStyle>
  <p:extLst>
    <p:ext uri="{EFAFB233-063F-42B5-8137-9DF3F51BA10A}">
      <p15:sldGuideLst xmlns="" xmlns:p15="http://schemas.microsoft.com/office/powerpoint/2012/main">
        <p15:guide id="1" orient="horz" pos="12359" userDrawn="1">
          <p15:clr>
            <a:srgbClr val="A4A3A4"/>
          </p15:clr>
        </p15:guide>
        <p15:guide id="2" pos="8959" userDrawn="1">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FFFF"/>
    <a:srgbClr val="008000"/>
    <a:srgbClr val="800000"/>
    <a:srgbClr val="CC0000"/>
    <a:srgbClr val="D4D4FF"/>
    <a:srgbClr val="D3D3FF"/>
    <a:srgbClr val="777777"/>
    <a:srgbClr val="3333FF"/>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7DF18680-E054-41AD-8BC1-D1AEF772440D}" styleName="中等深淺樣式 2 - 輔色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2838BEF-8BB2-4498-84A7-C5851F593DF1}" styleName="中等深淺樣式 4 - 輔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AF606853-7671-496A-8E4F-DF71F8EC918B}" styleName="深色樣式 1 - 輔色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淺色樣式 2 - 輔色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671" autoAdjust="0"/>
    <p:restoredTop sz="98531" autoAdjust="0"/>
  </p:normalViewPr>
  <p:slideViewPr>
    <p:cSldViewPr snapToGrid="0">
      <p:cViewPr>
        <p:scale>
          <a:sx n="33" d="100"/>
          <a:sy n="33" d="100"/>
        </p:scale>
        <p:origin x="-2496" y="504"/>
      </p:cViewPr>
      <p:guideLst>
        <p:guide orient="horz" pos="12359"/>
        <p:guide pos="89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5" d="100"/>
          <a:sy n="65" d="100"/>
        </p:scale>
        <p:origin x="286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新細明體" pitchFamily="18" charset="-120"/>
              </a:defRPr>
            </a:lvl1pPr>
          </a:lstStyle>
          <a:p>
            <a:pPr>
              <a:defRPr/>
            </a:pPr>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新細明體" pitchFamily="18" charset="-120"/>
              </a:defRPr>
            </a:lvl1pPr>
          </a:lstStyle>
          <a:p>
            <a:pPr>
              <a:defRPr/>
            </a:pPr>
            <a:fld id="{5FE3517C-4408-4409-A267-CCA7E8FCA22C}" type="datetimeFigureOut">
              <a:rPr lang="zh-TW" altLang="en-US"/>
              <a:pPr>
                <a:defRPr/>
              </a:pPr>
              <a:t>2015/12/1</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新細明體" pitchFamily="18" charset="-120"/>
              </a:defRPr>
            </a:lvl1pPr>
          </a:lstStyle>
          <a:p>
            <a:pPr>
              <a:defRPr/>
            </a:pPr>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新細明體" pitchFamily="18" charset="-120"/>
              </a:defRPr>
            </a:lvl1pPr>
          </a:lstStyle>
          <a:p>
            <a:pPr>
              <a:defRPr/>
            </a:pPr>
            <a:fld id="{C5F54951-9283-4969-911B-6A405847EA70}" type="slidenum">
              <a:rPr lang="zh-TW" altLang="en-US"/>
              <a:pPr>
                <a:defRPr/>
              </a:pPr>
              <a:t>‹#›</a:t>
            </a:fld>
            <a:endParaRPr lang="zh-TW" altLang="en-US"/>
          </a:p>
        </p:txBody>
      </p:sp>
    </p:spTree>
    <p:extLst>
      <p:ext uri="{BB962C8B-B14F-4D97-AF65-F5344CB8AC3E}">
        <p14:creationId xmlns:p14="http://schemas.microsoft.com/office/powerpoint/2010/main" val="22466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2" name="頁尾版面配置區 1"/>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3" name="投影片圖像版面配置區 2"/>
          <p:cNvSpPr>
            <a:spLocks noGrp="1" noRot="1" noChangeAspect="1"/>
          </p:cNvSpPr>
          <p:nvPr>
            <p:ph type="sldImg" idx="2"/>
          </p:nvPr>
        </p:nvSpPr>
        <p:spPr>
          <a:xfrm>
            <a:off x="2311400" y="1143000"/>
            <a:ext cx="2235200" cy="3086100"/>
          </a:xfrm>
          <a:prstGeom prst="rect">
            <a:avLst/>
          </a:prstGeom>
          <a:noFill/>
          <a:ln w="12700">
            <a:solidFill>
              <a:prstClr val="black"/>
            </a:solidFill>
          </a:ln>
        </p:spPr>
        <p:txBody>
          <a:bodyPr vert="horz" lIns="91440" tIns="45720" rIns="91440" bIns="45720" rtlCol="0" anchor="ctr"/>
          <a:lstStyle/>
          <a:p>
            <a:endParaRPr lang="zh-TW" altLang="en-US"/>
          </a:p>
        </p:txBody>
      </p:sp>
    </p:spTree>
    <p:extLst>
      <p:ext uri="{BB962C8B-B14F-4D97-AF65-F5344CB8AC3E}">
        <p14:creationId xmlns:p14="http://schemas.microsoft.com/office/powerpoint/2010/main" val="30653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87" kern="1200">
        <a:solidFill>
          <a:schemeClr val="tx1"/>
        </a:solidFill>
        <a:latin typeface="Calibri" pitchFamily="34" charset="0"/>
        <a:ea typeface="+mn-ea"/>
        <a:cs typeface="+mn-cs"/>
      </a:defRPr>
    </a:lvl1pPr>
    <a:lvl2pPr marL="452308" algn="l" rtl="0" eaLnBrk="0" fontAlgn="base" hangingPunct="0">
      <a:spcBef>
        <a:spcPct val="30000"/>
      </a:spcBef>
      <a:spcAft>
        <a:spcPct val="0"/>
      </a:spcAft>
      <a:defRPr sz="1187" kern="1200">
        <a:solidFill>
          <a:schemeClr val="tx1"/>
        </a:solidFill>
        <a:latin typeface="Calibri" pitchFamily="34" charset="0"/>
        <a:ea typeface="+mn-ea"/>
        <a:cs typeface="+mn-cs"/>
      </a:defRPr>
    </a:lvl2pPr>
    <a:lvl3pPr marL="904616" algn="l" rtl="0" eaLnBrk="0" fontAlgn="base" hangingPunct="0">
      <a:spcBef>
        <a:spcPct val="30000"/>
      </a:spcBef>
      <a:spcAft>
        <a:spcPct val="0"/>
      </a:spcAft>
      <a:defRPr sz="1187" kern="1200">
        <a:solidFill>
          <a:schemeClr val="tx1"/>
        </a:solidFill>
        <a:latin typeface="Calibri" pitchFamily="34" charset="0"/>
        <a:ea typeface="+mn-ea"/>
        <a:cs typeface="+mn-cs"/>
      </a:defRPr>
    </a:lvl3pPr>
    <a:lvl4pPr marL="1356924" algn="l" rtl="0" eaLnBrk="0" fontAlgn="base" hangingPunct="0">
      <a:spcBef>
        <a:spcPct val="30000"/>
      </a:spcBef>
      <a:spcAft>
        <a:spcPct val="0"/>
      </a:spcAft>
      <a:defRPr sz="1187" kern="1200">
        <a:solidFill>
          <a:schemeClr val="tx1"/>
        </a:solidFill>
        <a:latin typeface="Calibri" pitchFamily="34" charset="0"/>
        <a:ea typeface="+mn-ea"/>
        <a:cs typeface="+mn-cs"/>
      </a:defRPr>
    </a:lvl4pPr>
    <a:lvl5pPr marL="1809232" algn="l" rtl="0" eaLnBrk="0" fontAlgn="base" hangingPunct="0">
      <a:spcBef>
        <a:spcPct val="30000"/>
      </a:spcBef>
      <a:spcAft>
        <a:spcPct val="0"/>
      </a:spcAft>
      <a:defRPr sz="1187" kern="1200">
        <a:solidFill>
          <a:schemeClr val="tx1"/>
        </a:solidFill>
        <a:latin typeface="Calibri" pitchFamily="34" charset="0"/>
        <a:ea typeface="+mn-ea"/>
        <a:cs typeface="+mn-cs"/>
      </a:defRPr>
    </a:lvl5pPr>
    <a:lvl6pPr marL="2261540" algn="l" defTabSz="904616" rtl="0" eaLnBrk="1" latinLnBrk="0" hangingPunct="1">
      <a:defRPr sz="1187" kern="1200">
        <a:solidFill>
          <a:schemeClr val="tx1"/>
        </a:solidFill>
        <a:latin typeface="+mn-lt"/>
        <a:ea typeface="+mn-ea"/>
        <a:cs typeface="+mn-cs"/>
      </a:defRPr>
    </a:lvl6pPr>
    <a:lvl7pPr marL="2713848" algn="l" defTabSz="904616" rtl="0" eaLnBrk="1" latinLnBrk="0" hangingPunct="1">
      <a:defRPr sz="1187" kern="1200">
        <a:solidFill>
          <a:schemeClr val="tx1"/>
        </a:solidFill>
        <a:latin typeface="+mn-lt"/>
        <a:ea typeface="+mn-ea"/>
        <a:cs typeface="+mn-cs"/>
      </a:defRPr>
    </a:lvl7pPr>
    <a:lvl8pPr marL="3166156" algn="l" defTabSz="904616" rtl="0" eaLnBrk="1" latinLnBrk="0" hangingPunct="1">
      <a:defRPr sz="1187" kern="1200">
        <a:solidFill>
          <a:schemeClr val="tx1"/>
        </a:solidFill>
        <a:latin typeface="+mn-lt"/>
        <a:ea typeface="+mn-ea"/>
        <a:cs typeface="+mn-cs"/>
      </a:defRPr>
    </a:lvl8pPr>
    <a:lvl9pPr marL="3618464" algn="l" defTabSz="904616" rtl="0" eaLnBrk="1" latinLnBrk="0" hangingPunct="1">
      <a:defRPr sz="118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xfrm>
            <a:off x="2185988" y="685800"/>
            <a:ext cx="2486025" cy="3429000"/>
          </a:xfrm>
          <a:prstGeom prst="rect">
            <a:avLst/>
          </a:prstGeom>
          <a:ln/>
        </p:spPr>
      </p:sp>
      <p:sp>
        <p:nvSpPr>
          <p:cNvPr id="16386" name="Rectangle 3"/>
          <p:cNvSpPr>
            <a:spLocks noGrp="1" noChangeArrowheads="1"/>
          </p:cNvSpPr>
          <p:nvPr>
            <p:ph type="body" idx="1"/>
          </p:nvPr>
        </p:nvSpPr>
        <p:spPr>
          <a:noFill/>
        </p:spPr>
        <p:txBody>
          <a:bodyPr/>
          <a:lstStyle/>
          <a:p>
            <a:pPr eaLnBrk="1" hangingPunct="1"/>
            <a:endParaRPr lang="zh-TW" altLang="en-US" dirty="0" smtClean="0"/>
          </a:p>
        </p:txBody>
      </p:sp>
    </p:spTree>
    <p:extLst>
      <p:ext uri="{BB962C8B-B14F-4D97-AF65-F5344CB8AC3E}">
        <p14:creationId xmlns:p14="http://schemas.microsoft.com/office/powerpoint/2010/main" val="40068464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133319" y="12189755"/>
            <a:ext cx="24173427" cy="8410594"/>
          </a:xfrm>
          <a:prstGeom prst="rect">
            <a:avLst/>
          </a:prstGeo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266637" y="22236008"/>
            <a:ext cx="19906790" cy="10028632"/>
          </a:xfrm>
          <a:prstGeom prst="rect">
            <a:avLst/>
          </a:prstGeom>
        </p:spPr>
        <p:txBody>
          <a:bodyPr/>
          <a:lstStyle>
            <a:lvl1pPr marL="0" indent="0" algn="ctr">
              <a:buNone/>
              <a:defRPr/>
            </a:lvl1pPr>
            <a:lvl2pPr marL="451439" indent="0" algn="ctr">
              <a:buNone/>
              <a:defRPr/>
            </a:lvl2pPr>
            <a:lvl3pPr marL="902879" indent="0" algn="ctr">
              <a:buNone/>
              <a:defRPr/>
            </a:lvl3pPr>
            <a:lvl4pPr marL="1354318" indent="0" algn="ctr">
              <a:buNone/>
              <a:defRPr/>
            </a:lvl4pPr>
            <a:lvl5pPr marL="1805757" indent="0" algn="ctr">
              <a:buNone/>
              <a:defRPr/>
            </a:lvl5pPr>
            <a:lvl6pPr marL="2257196" indent="0" algn="ctr">
              <a:buNone/>
              <a:defRPr/>
            </a:lvl6pPr>
            <a:lvl7pPr marL="2708636" indent="0" algn="ctr">
              <a:buNone/>
              <a:defRPr/>
            </a:lvl7pPr>
            <a:lvl8pPr marL="3160075" indent="0" algn="ctr">
              <a:buNone/>
              <a:defRPr/>
            </a:lvl8pPr>
            <a:lvl9pPr marL="3611514"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1421690" y="9155534"/>
            <a:ext cx="25596684" cy="25896618"/>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標題 4"/>
          <p:cNvSpPr>
            <a:spLocks noGrp="1"/>
          </p:cNvSpPr>
          <p:nvPr>
            <p:ph type="title"/>
          </p:nvPr>
        </p:nvSpPr>
        <p:spPr>
          <a:xfrm>
            <a:off x="1421690" y="1571293"/>
            <a:ext cx="25596684" cy="6539971"/>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4828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0619988" y="1571579"/>
            <a:ext cx="6398387" cy="33480571"/>
          </a:xfrm>
          <a:prstGeom prst="rect">
            <a:avLst/>
          </a:prstGeo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421690" y="1571579"/>
            <a:ext cx="19047820" cy="33480571"/>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標題 2"/>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216063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421690" y="9155534"/>
            <a:ext cx="25596684" cy="25896618"/>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246176" y="25215761"/>
            <a:ext cx="24174994" cy="7792215"/>
          </a:xfrm>
          <a:prstGeom prst="rect">
            <a:avLst/>
          </a:prstGeom>
        </p:spPr>
        <p:txBody>
          <a:bodyPr anchor="t"/>
          <a:lstStyle>
            <a:lvl1pPr algn="l">
              <a:defRPr sz="395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246176" y="16632149"/>
            <a:ext cx="24174994" cy="8583612"/>
          </a:xfrm>
          <a:prstGeom prst="rect">
            <a:avLst/>
          </a:prstGeom>
        </p:spPr>
        <p:txBody>
          <a:bodyPr anchor="b"/>
          <a:lstStyle>
            <a:lvl1pPr marL="0" indent="0">
              <a:buNone/>
              <a:defRPr sz="1975"/>
            </a:lvl1pPr>
            <a:lvl2pPr marL="451439" indent="0">
              <a:buNone/>
              <a:defRPr sz="1777"/>
            </a:lvl2pPr>
            <a:lvl3pPr marL="902879" indent="0">
              <a:buNone/>
              <a:defRPr sz="1580"/>
            </a:lvl3pPr>
            <a:lvl4pPr marL="1354318" indent="0">
              <a:buNone/>
              <a:defRPr sz="1382"/>
            </a:lvl4pPr>
            <a:lvl5pPr marL="1805757" indent="0">
              <a:buNone/>
              <a:defRPr sz="1382"/>
            </a:lvl5pPr>
            <a:lvl6pPr marL="2257196" indent="0">
              <a:buNone/>
              <a:defRPr sz="1382"/>
            </a:lvl6pPr>
            <a:lvl7pPr marL="2708636" indent="0">
              <a:buNone/>
              <a:defRPr sz="1382"/>
            </a:lvl7pPr>
            <a:lvl8pPr marL="3160075" indent="0">
              <a:buNone/>
              <a:defRPr sz="1382"/>
            </a:lvl8pPr>
            <a:lvl9pPr marL="3611514" indent="0">
              <a:buNone/>
              <a:defRPr sz="1382"/>
            </a:lvl9pPr>
          </a:lstStyle>
          <a:p>
            <a:pPr lvl="0"/>
            <a:r>
              <a:rPr lang="zh-TW" altLang="en-US" smtClean="0"/>
              <a:t>按一下以編輯母片文字樣式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421692" y="9155534"/>
            <a:ext cx="12723103"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4295270" y="9155534"/>
            <a:ext cx="12723104"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421691" y="8783865"/>
            <a:ext cx="12566357"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4" name="內容版面配置區 3"/>
          <p:cNvSpPr>
            <a:spLocks noGrp="1"/>
          </p:cNvSpPr>
          <p:nvPr>
            <p:ph sz="half" idx="2"/>
          </p:nvPr>
        </p:nvSpPr>
        <p:spPr>
          <a:xfrm>
            <a:off x="1421691" y="12444475"/>
            <a:ext cx="12566357"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4447314" y="8783865"/>
            <a:ext cx="12571060"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6" name="內容版面配置區 5"/>
          <p:cNvSpPr>
            <a:spLocks noGrp="1"/>
          </p:cNvSpPr>
          <p:nvPr>
            <p:ph sz="quarter" idx="4"/>
          </p:nvPr>
        </p:nvSpPr>
        <p:spPr>
          <a:xfrm>
            <a:off x="14447314" y="12444475"/>
            <a:ext cx="12571060"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8174" y="37315875"/>
            <a:ext cx="17863713" cy="1923950"/>
          </a:xfrm>
          <a:prstGeom prst="rect">
            <a:avLst/>
          </a:prstGeom>
        </p:spPr>
      </p:pic>
      <p:sp>
        <p:nvSpPr>
          <p:cNvPr id="3" name="矩形 2"/>
          <p:cNvSpPr/>
          <p:nvPr userDrawn="1"/>
        </p:nvSpPr>
        <p:spPr bwMode="auto">
          <a:xfrm>
            <a:off x="0" y="1"/>
            <a:ext cx="28440063" cy="5694668"/>
          </a:xfrm>
          <a:prstGeom prst="rect">
            <a:avLst/>
          </a:prstGeom>
          <a:solidFill>
            <a:srgbClr val="008000"/>
          </a:solidFill>
          <a:ln w="19050" cap="flat" cmpd="sng" algn="ctr">
            <a:solidFill>
              <a:schemeClr val="tx1">
                <a:lumMod val="50000"/>
                <a:lumOff val="50000"/>
              </a:schemeClr>
            </a:solidFill>
            <a:prstDash val="solid"/>
            <a:round/>
            <a:headEnd type="none" w="med" len="med"/>
            <a:tailEnd type="none" w="med" len="med"/>
          </a:ln>
          <a:effectLst/>
        </p:spPr>
        <p:txBody>
          <a:bodyPr vert="horz" wrap="square" lIns="90286" tIns="45143" rIns="90286" bIns="45143" numCol="1" rtlCol="0" anchor="t" anchorCtr="0" compatLnSpc="1">
            <a:prstTxWarp prst="textNoShape">
              <a:avLst/>
            </a:prstTxWarp>
          </a:bodyPr>
          <a:lstStyle/>
          <a:p>
            <a:pPr marL="0" marR="0" indent="0" algn="l" defTabSz="1214811" rtl="0" eaLnBrk="1" fontAlgn="base" latinLnBrk="0" hangingPunct="1">
              <a:lnSpc>
                <a:spcPct val="100000"/>
              </a:lnSpc>
              <a:spcBef>
                <a:spcPct val="0"/>
              </a:spcBef>
              <a:spcAft>
                <a:spcPct val="0"/>
              </a:spcAft>
              <a:buClrTx/>
              <a:buSzTx/>
              <a:buFontTx/>
              <a:buNone/>
              <a:tabLst/>
            </a:pPr>
            <a:endParaRPr kumimoji="1" lang="zh-TW" altLang="en-US" sz="3258" b="0" i="0" u="none" strike="noStrike" cap="none" normalizeH="0" baseline="0" smtClean="0">
              <a:ln>
                <a:noFill/>
              </a:ln>
              <a:solidFill>
                <a:schemeClr val="tx1"/>
              </a:solidFill>
              <a:effectLst/>
              <a:latin typeface="Times New Roman" pitchFamily="18" charset="0"/>
              <a:ea typeface="新細明體" pitchFamily="18" charset="-12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421692" y="1561969"/>
            <a:ext cx="9356191" cy="6649975"/>
          </a:xfrm>
          <a:prstGeom prst="rect">
            <a:avLst/>
          </a:prstGeom>
        </p:spPr>
        <p:txBody>
          <a:bodyPr anchor="b"/>
          <a:lstStyle>
            <a:lvl1pPr algn="l">
              <a:defRPr sz="1975"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1119589" y="1561970"/>
            <a:ext cx="15898786" cy="33490182"/>
          </a:xfrm>
          <a:prstGeom prst="rect">
            <a:avLst/>
          </a:prstGeom>
        </p:spPr>
        <p:txBody>
          <a:bodyPr/>
          <a:lstStyle>
            <a:lvl1pPr>
              <a:defRPr sz="3160"/>
            </a:lvl1pPr>
            <a:lvl2pPr>
              <a:defRPr sz="2765"/>
            </a:lvl2pPr>
            <a:lvl3pPr>
              <a:defRPr sz="2370"/>
            </a:lvl3pPr>
            <a:lvl4pPr>
              <a:defRPr sz="1975"/>
            </a:lvl4pPr>
            <a:lvl5pPr>
              <a:defRPr sz="1975"/>
            </a:lvl5pPr>
            <a:lvl6pPr>
              <a:defRPr sz="1975"/>
            </a:lvl6pPr>
            <a:lvl7pPr>
              <a:defRPr sz="1975"/>
            </a:lvl7pPr>
            <a:lvl8pPr>
              <a:defRPr sz="1975"/>
            </a:lvl8pPr>
            <a:lvl9pPr>
              <a:defRPr sz="197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421692" y="8211944"/>
            <a:ext cx="9356191" cy="26840207"/>
          </a:xfrm>
          <a:prstGeom prst="rect">
            <a:avLst/>
          </a:prstGeom>
        </p:spPr>
        <p:txBody>
          <a:bodyPr/>
          <a:lstStyle>
            <a:lvl1pPr marL="0" indent="0">
              <a:buNone/>
              <a:defRPr sz="1382"/>
            </a:lvl1pPr>
            <a:lvl2pPr marL="451439" indent="0">
              <a:buNone/>
              <a:defRPr sz="1185"/>
            </a:lvl2pPr>
            <a:lvl3pPr marL="902879" indent="0">
              <a:buNone/>
              <a:defRPr sz="987"/>
            </a:lvl3pPr>
            <a:lvl4pPr marL="1354318" indent="0">
              <a:buNone/>
              <a:defRPr sz="889"/>
            </a:lvl4pPr>
            <a:lvl5pPr marL="1805757" indent="0">
              <a:buNone/>
              <a:defRPr sz="889"/>
            </a:lvl5pPr>
            <a:lvl6pPr marL="2257196" indent="0">
              <a:buNone/>
              <a:defRPr sz="889"/>
            </a:lvl6pPr>
            <a:lvl7pPr marL="2708636" indent="0">
              <a:buNone/>
              <a:defRPr sz="889"/>
            </a:lvl7pPr>
            <a:lvl8pPr marL="3160075" indent="0">
              <a:buNone/>
              <a:defRPr sz="889"/>
            </a:lvl8pPr>
            <a:lvl9pPr marL="3611514" indent="0">
              <a:buNone/>
              <a:defRPr sz="889"/>
            </a:lvl9pPr>
          </a:lstStyle>
          <a:p>
            <a:pPr lvl="0"/>
            <a:r>
              <a:rPr lang="zh-TW" altLang="en-US" smtClean="0"/>
              <a:t>按一下以編輯母片文字樣式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含標題的圖片">
    <p:spTree>
      <p:nvGrpSpPr>
        <p:cNvPr id="1" name=""/>
        <p:cNvGrpSpPr/>
        <p:nvPr/>
      </p:nvGrpSpPr>
      <p:grpSpPr>
        <a:xfrm>
          <a:off x="0" y="0"/>
          <a:ext cx="0" cy="0"/>
          <a:chOff x="0" y="0"/>
          <a:chExt cx="0" cy="0"/>
        </a:xfrm>
      </p:grpSpPr>
      <p:pic>
        <p:nvPicPr>
          <p:cNvPr id="5" name="圖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9133" y="36627073"/>
            <a:ext cx="18708674" cy="261275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50"/>
          <p:cNvSpPr>
            <a:spLocks noChangeArrowheads="1"/>
          </p:cNvSpPr>
          <p:nvPr userDrawn="1"/>
        </p:nvSpPr>
        <p:spPr bwMode="auto">
          <a:xfrm>
            <a:off x="0" y="0"/>
            <a:ext cx="28440063" cy="4795665"/>
          </a:xfrm>
          <a:prstGeom prst="rect">
            <a:avLst/>
          </a:prstGeom>
          <a:solidFill>
            <a:srgbClr val="FFFF66"/>
          </a:solidFill>
          <a:ln w="9525">
            <a:solidFill>
              <a:schemeClr val="bg1">
                <a:lumMod val="75000"/>
              </a:schemeClr>
            </a:solidFill>
            <a:miter lim="800000"/>
            <a:headEnd/>
            <a:tailEnd/>
          </a:ln>
        </p:spPr>
        <p:txBody>
          <a:bodyPr wrap="none" anchor="ctr"/>
          <a:lstStyle/>
          <a:p>
            <a:pPr>
              <a:defRPr/>
            </a:pPr>
            <a:endParaRPr lang="zh-TW" altLang="en-US" sz="3224">
              <a:ea typeface="新細明體" pitchFamily="18" charset="-120"/>
            </a:endParaRPr>
          </a:p>
        </p:txBody>
      </p:sp>
      <p:sp>
        <p:nvSpPr>
          <p:cNvPr id="1027" name="Rectangle 60"/>
          <p:cNvSpPr>
            <a:spLocks noChangeArrowheads="1"/>
          </p:cNvSpPr>
          <p:nvPr userDrawn="1"/>
        </p:nvSpPr>
        <p:spPr bwMode="auto">
          <a:xfrm>
            <a:off x="0" y="4702865"/>
            <a:ext cx="28440063" cy="248513"/>
          </a:xfrm>
          <a:prstGeom prst="rect">
            <a:avLst/>
          </a:prstGeom>
          <a:gradFill rotWithShape="1">
            <a:gsLst>
              <a:gs pos="0">
                <a:srgbClr val="FFFFFF"/>
              </a:gs>
              <a:gs pos="100000">
                <a:schemeClr val="tx1"/>
              </a:gs>
            </a:gsLst>
            <a:lin ang="5400000" scaled="1"/>
          </a:gradFill>
          <a:ln w="9525">
            <a:noFill/>
            <a:miter lim="800000"/>
            <a:headEnd/>
            <a:tailEnd/>
          </a:ln>
        </p:spPr>
        <p:txBody>
          <a:bodyPr wrap="none" anchor="ctr"/>
          <a:lstStyle/>
          <a:p>
            <a:pPr>
              <a:defRPr/>
            </a:pPr>
            <a:endParaRPr lang="zh-TW" altLang="en-US" sz="2469">
              <a:ea typeface="標楷體" pitchFamily="65" charset="-120"/>
            </a:endParaRPr>
          </a:p>
        </p:txBody>
      </p:sp>
      <p:pic>
        <p:nvPicPr>
          <p:cNvPr id="1029" name="圖片 8" descr="fju_logo.jpg"/>
          <p:cNvPicPr>
            <a:picLocks noChangeAspect="1"/>
          </p:cNvPicPr>
          <p:nvPr userDrawn="1"/>
        </p:nvPicPr>
        <p:blipFill>
          <a:blip r:embed="rId15"/>
          <a:srcRect/>
          <a:stretch>
            <a:fillRect/>
          </a:stretch>
        </p:blipFill>
        <p:spPr bwMode="auto">
          <a:xfrm>
            <a:off x="3122388" y="37245433"/>
            <a:ext cx="1354289" cy="1531970"/>
          </a:xfrm>
          <a:prstGeom prst="rect">
            <a:avLst/>
          </a:prstGeom>
          <a:noFill/>
          <a:ln w="9525">
            <a:noFill/>
            <a:miter lim="800000"/>
            <a:headEnd/>
            <a:tailEnd/>
          </a:ln>
        </p:spPr>
      </p:pic>
      <p:pic>
        <p:nvPicPr>
          <p:cNvPr id="1030" name="圖片 9" descr="003.gif"/>
          <p:cNvPicPr>
            <a:picLocks noChangeAspect="1"/>
          </p:cNvPicPr>
          <p:nvPr userDrawn="1"/>
        </p:nvPicPr>
        <p:blipFill>
          <a:blip r:embed="rId16"/>
          <a:srcRect/>
          <a:stretch>
            <a:fillRect/>
          </a:stretch>
        </p:blipFill>
        <p:spPr bwMode="auto">
          <a:xfrm>
            <a:off x="23775291" y="37099158"/>
            <a:ext cx="2181910" cy="1649934"/>
          </a:xfrm>
          <a:prstGeom prst="rect">
            <a:avLst/>
          </a:prstGeom>
          <a:noFill/>
          <a:ln w="9525">
            <a:noFill/>
            <a:miter lim="800000"/>
            <a:headEnd/>
            <a:tailEnd/>
          </a:ln>
        </p:spPr>
      </p:pic>
      <p:pic>
        <p:nvPicPr>
          <p:cNvPr id="3" name="圖片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4476677" y="37245433"/>
            <a:ext cx="19298614" cy="163263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1" r:id="rId11"/>
    <p:sldLayoutId id="2147483659" r:id="rId12"/>
    <p:sldLayoutId id="2147483660" r:id="rId13"/>
  </p:sldLayoutIdLst>
  <p:timing>
    <p:tnLst>
      <p:par>
        <p:cTn id="1" dur="indefinite" restart="never" nodeType="tmRoot"/>
      </p:par>
    </p:tnLst>
  </p:timing>
  <p:txStyles>
    <p:titleStyle>
      <a:lvl1pPr algn="ctr" defTabSz="1214811" rtl="0" eaLnBrk="0" fontAlgn="base" hangingPunct="0">
        <a:spcBef>
          <a:spcPct val="0"/>
        </a:spcBef>
        <a:spcAft>
          <a:spcPct val="0"/>
        </a:spcAft>
        <a:defRPr kumimoji="1" sz="5826">
          <a:solidFill>
            <a:schemeClr val="tx2"/>
          </a:solidFill>
          <a:latin typeface="+mj-lt"/>
          <a:ea typeface="+mj-ea"/>
          <a:cs typeface="+mj-cs"/>
        </a:defRPr>
      </a:lvl1pPr>
      <a:lvl2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2pPr>
      <a:lvl3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3pPr>
      <a:lvl4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4pPr>
      <a:lvl5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5pPr>
      <a:lvl6pPr marL="45143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6pPr>
      <a:lvl7pPr marL="90287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7pPr>
      <a:lvl8pPr marL="1354318"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8pPr>
      <a:lvl9pPr marL="1805757"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9pPr>
    </p:titleStyle>
    <p:bodyStyle>
      <a:lvl1pPr marL="459277" indent="-459277" algn="l" defTabSz="1214811" rtl="0" eaLnBrk="0" fontAlgn="base" hangingPunct="0">
        <a:spcBef>
          <a:spcPct val="20000"/>
        </a:spcBef>
        <a:spcAft>
          <a:spcPct val="0"/>
        </a:spcAft>
        <a:buChar char="•"/>
        <a:defRPr kumimoji="1" sz="4345">
          <a:solidFill>
            <a:schemeClr val="tx1"/>
          </a:solidFill>
          <a:latin typeface="+mn-lt"/>
          <a:ea typeface="+mn-ea"/>
          <a:cs typeface="+mn-cs"/>
        </a:defRPr>
      </a:lvl1pPr>
      <a:lvl2pPr marL="987523" indent="-382469" algn="l" defTabSz="1214811" rtl="0" eaLnBrk="0" fontAlgn="base" hangingPunct="0">
        <a:spcBef>
          <a:spcPct val="20000"/>
        </a:spcBef>
        <a:spcAft>
          <a:spcPct val="0"/>
        </a:spcAft>
        <a:buChar char="–"/>
        <a:defRPr kumimoji="1" sz="3653">
          <a:solidFill>
            <a:schemeClr val="tx1"/>
          </a:solidFill>
          <a:latin typeface="+mn-lt"/>
          <a:ea typeface="+mn-ea"/>
        </a:defRPr>
      </a:lvl2pPr>
      <a:lvl3pPr marL="1517338" indent="-302528" algn="l" defTabSz="1214811" rtl="0" eaLnBrk="0" fontAlgn="base" hangingPunct="0">
        <a:spcBef>
          <a:spcPct val="20000"/>
        </a:spcBef>
        <a:spcAft>
          <a:spcPct val="0"/>
        </a:spcAft>
        <a:buChar char="•"/>
        <a:defRPr kumimoji="1" sz="3258">
          <a:solidFill>
            <a:schemeClr val="tx1"/>
          </a:solidFill>
          <a:latin typeface="+mn-lt"/>
          <a:ea typeface="+mn-ea"/>
        </a:defRPr>
      </a:lvl3pPr>
      <a:lvl4pPr marL="2120825" indent="-307230" algn="l" defTabSz="1214811" rtl="0" eaLnBrk="0" fontAlgn="base" hangingPunct="0">
        <a:spcBef>
          <a:spcPct val="20000"/>
        </a:spcBef>
        <a:spcAft>
          <a:spcPct val="0"/>
        </a:spcAft>
        <a:buChar char="–"/>
        <a:defRPr kumimoji="1" sz="2567">
          <a:solidFill>
            <a:schemeClr val="tx1"/>
          </a:solidFill>
          <a:latin typeface="+mn-lt"/>
          <a:ea typeface="+mn-ea"/>
        </a:defRPr>
      </a:lvl4pPr>
      <a:lvl5pPr marL="2725879" indent="-296258" algn="l" defTabSz="1214811" rtl="0" eaLnBrk="0" fontAlgn="base" hangingPunct="0">
        <a:spcBef>
          <a:spcPct val="20000"/>
        </a:spcBef>
        <a:spcAft>
          <a:spcPct val="0"/>
        </a:spcAft>
        <a:buChar char="»"/>
        <a:defRPr kumimoji="1" sz="2567">
          <a:solidFill>
            <a:schemeClr val="tx1"/>
          </a:solidFill>
          <a:latin typeface="+mn-lt"/>
          <a:ea typeface="+mn-ea"/>
        </a:defRPr>
      </a:lvl5pPr>
      <a:lvl6pPr marL="3177318" indent="-296258" algn="l" defTabSz="1214811" rtl="0" fontAlgn="base">
        <a:spcBef>
          <a:spcPct val="20000"/>
        </a:spcBef>
        <a:spcAft>
          <a:spcPct val="0"/>
        </a:spcAft>
        <a:buChar char="»"/>
        <a:defRPr kumimoji="1" sz="2567">
          <a:solidFill>
            <a:schemeClr val="tx1"/>
          </a:solidFill>
          <a:latin typeface="+mn-lt"/>
          <a:ea typeface="+mn-ea"/>
        </a:defRPr>
      </a:lvl6pPr>
      <a:lvl7pPr marL="3628757" indent="-296258" algn="l" defTabSz="1214811" rtl="0" fontAlgn="base">
        <a:spcBef>
          <a:spcPct val="20000"/>
        </a:spcBef>
        <a:spcAft>
          <a:spcPct val="0"/>
        </a:spcAft>
        <a:buChar char="»"/>
        <a:defRPr kumimoji="1" sz="2567">
          <a:solidFill>
            <a:schemeClr val="tx1"/>
          </a:solidFill>
          <a:latin typeface="+mn-lt"/>
          <a:ea typeface="+mn-ea"/>
        </a:defRPr>
      </a:lvl7pPr>
      <a:lvl8pPr marL="4080196" indent="-296258" algn="l" defTabSz="1214811" rtl="0" fontAlgn="base">
        <a:spcBef>
          <a:spcPct val="20000"/>
        </a:spcBef>
        <a:spcAft>
          <a:spcPct val="0"/>
        </a:spcAft>
        <a:buChar char="»"/>
        <a:defRPr kumimoji="1" sz="2567">
          <a:solidFill>
            <a:schemeClr val="tx1"/>
          </a:solidFill>
          <a:latin typeface="+mn-lt"/>
          <a:ea typeface="+mn-ea"/>
        </a:defRPr>
      </a:lvl8pPr>
      <a:lvl9pPr marL="4531636" indent="-296258" algn="l" defTabSz="1214811" rtl="0" fontAlgn="base">
        <a:spcBef>
          <a:spcPct val="20000"/>
        </a:spcBef>
        <a:spcAft>
          <a:spcPct val="0"/>
        </a:spcAft>
        <a:buChar char="»"/>
        <a:defRPr kumimoji="1" sz="2567">
          <a:solidFill>
            <a:schemeClr val="tx1"/>
          </a:solidFill>
          <a:latin typeface="+mn-lt"/>
          <a:ea typeface="+mn-ea"/>
        </a:defRPr>
      </a:lvl9pPr>
    </p:bodyStyle>
    <p:otherStyle>
      <a:defPPr>
        <a:defRPr lang="zh-TW"/>
      </a:defPPr>
      <a:lvl1pPr marL="0" algn="l" defTabSz="902879" rtl="0" eaLnBrk="1" latinLnBrk="0" hangingPunct="1">
        <a:defRPr sz="1777" kern="1200">
          <a:solidFill>
            <a:schemeClr val="tx1"/>
          </a:solidFill>
          <a:latin typeface="+mn-lt"/>
          <a:ea typeface="+mn-ea"/>
          <a:cs typeface="+mn-cs"/>
        </a:defRPr>
      </a:lvl1pPr>
      <a:lvl2pPr marL="451439" algn="l" defTabSz="902879" rtl="0" eaLnBrk="1" latinLnBrk="0" hangingPunct="1">
        <a:defRPr sz="1777" kern="1200">
          <a:solidFill>
            <a:schemeClr val="tx1"/>
          </a:solidFill>
          <a:latin typeface="+mn-lt"/>
          <a:ea typeface="+mn-ea"/>
          <a:cs typeface="+mn-cs"/>
        </a:defRPr>
      </a:lvl2pPr>
      <a:lvl3pPr marL="902879" algn="l" defTabSz="902879" rtl="0" eaLnBrk="1" latinLnBrk="0" hangingPunct="1">
        <a:defRPr sz="1777" kern="1200">
          <a:solidFill>
            <a:schemeClr val="tx1"/>
          </a:solidFill>
          <a:latin typeface="+mn-lt"/>
          <a:ea typeface="+mn-ea"/>
          <a:cs typeface="+mn-cs"/>
        </a:defRPr>
      </a:lvl3pPr>
      <a:lvl4pPr marL="1354318" algn="l" defTabSz="902879" rtl="0" eaLnBrk="1" latinLnBrk="0" hangingPunct="1">
        <a:defRPr sz="1777" kern="1200">
          <a:solidFill>
            <a:schemeClr val="tx1"/>
          </a:solidFill>
          <a:latin typeface="+mn-lt"/>
          <a:ea typeface="+mn-ea"/>
          <a:cs typeface="+mn-cs"/>
        </a:defRPr>
      </a:lvl4pPr>
      <a:lvl5pPr marL="1805757" algn="l" defTabSz="902879" rtl="0" eaLnBrk="1" latinLnBrk="0" hangingPunct="1">
        <a:defRPr sz="1777" kern="1200">
          <a:solidFill>
            <a:schemeClr val="tx1"/>
          </a:solidFill>
          <a:latin typeface="+mn-lt"/>
          <a:ea typeface="+mn-ea"/>
          <a:cs typeface="+mn-cs"/>
        </a:defRPr>
      </a:lvl5pPr>
      <a:lvl6pPr marL="2257196" algn="l" defTabSz="902879" rtl="0" eaLnBrk="1" latinLnBrk="0" hangingPunct="1">
        <a:defRPr sz="1777" kern="1200">
          <a:solidFill>
            <a:schemeClr val="tx1"/>
          </a:solidFill>
          <a:latin typeface="+mn-lt"/>
          <a:ea typeface="+mn-ea"/>
          <a:cs typeface="+mn-cs"/>
        </a:defRPr>
      </a:lvl6pPr>
      <a:lvl7pPr marL="2708636" algn="l" defTabSz="902879" rtl="0" eaLnBrk="1" latinLnBrk="0" hangingPunct="1">
        <a:defRPr sz="1777" kern="1200">
          <a:solidFill>
            <a:schemeClr val="tx1"/>
          </a:solidFill>
          <a:latin typeface="+mn-lt"/>
          <a:ea typeface="+mn-ea"/>
          <a:cs typeface="+mn-cs"/>
        </a:defRPr>
      </a:lvl7pPr>
      <a:lvl8pPr marL="3160075" algn="l" defTabSz="902879" rtl="0" eaLnBrk="1" latinLnBrk="0" hangingPunct="1">
        <a:defRPr sz="1777" kern="1200">
          <a:solidFill>
            <a:schemeClr val="tx1"/>
          </a:solidFill>
          <a:latin typeface="+mn-lt"/>
          <a:ea typeface="+mn-ea"/>
          <a:cs typeface="+mn-cs"/>
        </a:defRPr>
      </a:lvl8pPr>
      <a:lvl9pPr marL="3611514" algn="l" defTabSz="902879" rtl="0" eaLnBrk="1" latinLnBrk="0" hangingPunct="1">
        <a:defRPr sz="17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5.png"/><Relationship Id="rId7"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microsoft.com/office/2007/relationships/hdphoto" Target="../media/hdphoto1.wdp"/><Relationship Id="rId11" Type="http://schemas.openxmlformats.org/officeDocument/2006/relationships/image" Target="../media/image12.jpeg"/><Relationship Id="rId5" Type="http://schemas.openxmlformats.org/officeDocument/2006/relationships/image" Target="../media/image7.png"/><Relationship Id="rId10" Type="http://schemas.openxmlformats.org/officeDocument/2006/relationships/image" Target="../media/image11.jpeg"/><Relationship Id="rId4" Type="http://schemas.openxmlformats.org/officeDocument/2006/relationships/image" Target="../media/image6.jpeg"/><Relationship Id="rId9"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2"/>
          <p:cNvSpPr>
            <a:spLocks noChangeArrowheads="1"/>
          </p:cNvSpPr>
          <p:nvPr/>
        </p:nvSpPr>
        <p:spPr bwMode="auto">
          <a:xfrm>
            <a:off x="-18810" y="3676225"/>
            <a:ext cx="28440063" cy="1002810"/>
          </a:xfrm>
          <a:prstGeom prst="rect">
            <a:avLst/>
          </a:prstGeom>
          <a:noFill/>
          <a:ln w="9525">
            <a:noFill/>
            <a:miter lim="800000"/>
            <a:headEnd/>
            <a:tailEnd/>
          </a:ln>
        </p:spPr>
        <p:txBody>
          <a:bodyPr lIns="90250" tIns="45126" rIns="90250" bIns="45126">
            <a:spAutoFit/>
          </a:bodyPr>
          <a:lstStyle/>
          <a:p>
            <a:pPr algn="ctr"/>
            <a:r>
              <a:rPr lang="zh-TW" altLang="en-US" sz="5924" b="1" dirty="0">
                <a:solidFill>
                  <a:schemeClr val="bg1"/>
                </a:solidFill>
                <a:ea typeface="標楷體" pitchFamily="65" charset="-120"/>
              </a:rPr>
              <a:t>輔仁大學  電機工程學系  大學部專題生</a:t>
            </a:r>
          </a:p>
        </p:txBody>
      </p:sp>
      <p:sp>
        <p:nvSpPr>
          <p:cNvPr id="15363" name="Rectangle 12"/>
          <p:cNvSpPr>
            <a:spLocks noChangeArrowheads="1"/>
          </p:cNvSpPr>
          <p:nvPr/>
        </p:nvSpPr>
        <p:spPr bwMode="auto">
          <a:xfrm>
            <a:off x="-1" y="733542"/>
            <a:ext cx="28440063" cy="1307922"/>
          </a:xfrm>
          <a:prstGeom prst="rect">
            <a:avLst/>
          </a:prstGeom>
          <a:noFill/>
          <a:ln w="9525">
            <a:noFill/>
            <a:miter lim="800000"/>
            <a:headEnd/>
            <a:tailEnd/>
          </a:ln>
        </p:spPr>
        <p:txBody>
          <a:bodyPr>
            <a:spAutoFit/>
          </a:bodyPr>
          <a:lstStyle/>
          <a:p>
            <a:pPr algn="ctr"/>
            <a:r>
              <a:rPr lang="zh-TW" altLang="en-US" sz="7899" b="1" dirty="0">
                <a:solidFill>
                  <a:schemeClr val="bg1"/>
                </a:solidFill>
                <a:ea typeface="標楷體" pitchFamily="65" charset="-120"/>
              </a:rPr>
              <a:t>影像拼</a:t>
            </a:r>
            <a:r>
              <a:rPr lang="zh-TW" altLang="en-US" sz="7899" b="1" dirty="0" smtClean="0">
                <a:solidFill>
                  <a:schemeClr val="bg1"/>
                </a:solidFill>
                <a:ea typeface="標楷體" pitchFamily="65" charset="-120"/>
              </a:rPr>
              <a:t>接</a:t>
            </a:r>
            <a:r>
              <a:rPr lang="en-US" altLang="zh-TW" sz="7899" b="1" dirty="0" smtClean="0">
                <a:solidFill>
                  <a:schemeClr val="bg1"/>
                </a:solidFill>
                <a:ea typeface="標楷體" pitchFamily="65" charset="-120"/>
              </a:rPr>
              <a:t>(Stitching)</a:t>
            </a:r>
            <a:endParaRPr lang="en-US" altLang="zh-TW" sz="7899" b="1" dirty="0">
              <a:solidFill>
                <a:schemeClr val="bg1"/>
              </a:solidFill>
              <a:ea typeface="標楷體" pitchFamily="65" charset="-120"/>
            </a:endParaRPr>
          </a:p>
        </p:txBody>
      </p:sp>
      <p:sp>
        <p:nvSpPr>
          <p:cNvPr id="15364" name="Rectangle 13"/>
          <p:cNvSpPr>
            <a:spLocks noChangeArrowheads="1"/>
          </p:cNvSpPr>
          <p:nvPr/>
        </p:nvSpPr>
        <p:spPr bwMode="auto">
          <a:xfrm>
            <a:off x="-1" y="2436735"/>
            <a:ext cx="28440063" cy="1002844"/>
          </a:xfrm>
          <a:prstGeom prst="rect">
            <a:avLst/>
          </a:prstGeom>
          <a:noFill/>
          <a:ln w="9525">
            <a:noFill/>
            <a:miter lim="800000"/>
            <a:headEnd/>
            <a:tailEnd/>
          </a:ln>
        </p:spPr>
        <p:txBody>
          <a:bodyPr>
            <a:spAutoFit/>
          </a:bodyPr>
          <a:lstStyle/>
          <a:p>
            <a:pPr algn="ctr"/>
            <a:r>
              <a:rPr lang="zh-TW" altLang="en-US" sz="5924" b="1" dirty="0">
                <a:solidFill>
                  <a:schemeClr val="bg1"/>
                </a:solidFill>
                <a:latin typeface="標楷體" pitchFamily="65" charset="-120"/>
                <a:ea typeface="標楷體" pitchFamily="65" charset="-120"/>
              </a:rPr>
              <a:t>指導教授</a:t>
            </a:r>
            <a:r>
              <a:rPr lang="zh-TW" altLang="en-US" sz="5924" b="1" dirty="0" smtClean="0">
                <a:solidFill>
                  <a:schemeClr val="bg1"/>
                </a:solidFill>
                <a:latin typeface="標楷體" pitchFamily="65" charset="-120"/>
                <a:ea typeface="標楷體" pitchFamily="65" charset="-120"/>
              </a:rPr>
              <a:t>：</a:t>
            </a:r>
            <a:r>
              <a:rPr lang="zh-TW" altLang="en-US" sz="5924" b="1" dirty="0">
                <a:solidFill>
                  <a:schemeClr val="bg1"/>
                </a:solidFill>
                <a:latin typeface="標楷體" pitchFamily="65" charset="-120"/>
                <a:ea typeface="標楷體" pitchFamily="65" charset="-120"/>
              </a:rPr>
              <a:t>王元凱</a:t>
            </a:r>
            <a:r>
              <a:rPr lang="zh-TW" altLang="en-US" sz="5924" b="1" dirty="0" smtClean="0">
                <a:solidFill>
                  <a:schemeClr val="bg1"/>
                </a:solidFill>
                <a:latin typeface="標楷體" pitchFamily="65" charset="-120"/>
                <a:ea typeface="標楷體" pitchFamily="65" charset="-120"/>
              </a:rPr>
              <a:t> </a:t>
            </a:r>
            <a:r>
              <a:rPr lang="zh-TW" altLang="en-US" sz="5924" b="1" dirty="0">
                <a:solidFill>
                  <a:schemeClr val="bg1"/>
                </a:solidFill>
                <a:latin typeface="標楷體" pitchFamily="65" charset="-120"/>
                <a:ea typeface="標楷體" pitchFamily="65" charset="-120"/>
              </a:rPr>
              <a:t>博士      學生</a:t>
            </a:r>
            <a:r>
              <a:rPr lang="zh-TW" altLang="en-US" sz="5924" b="1" dirty="0" smtClean="0">
                <a:solidFill>
                  <a:schemeClr val="bg1"/>
                </a:solidFill>
                <a:latin typeface="標楷體" pitchFamily="65" charset="-120"/>
                <a:ea typeface="標楷體" pitchFamily="65" charset="-120"/>
              </a:rPr>
              <a:t>：陳天佑、林慶東、孫崇斌</a:t>
            </a:r>
            <a:endParaRPr lang="zh-TW" altLang="zh-TW" sz="5924" b="1" dirty="0">
              <a:solidFill>
                <a:schemeClr val="bg1"/>
              </a:solidFill>
              <a:latin typeface="標楷體" pitchFamily="65" charset="-120"/>
              <a:ea typeface="標楷體" pitchFamily="65" charset="-120"/>
            </a:endParaRPr>
          </a:p>
        </p:txBody>
      </p:sp>
      <p:sp>
        <p:nvSpPr>
          <p:cNvPr id="35" name="Rectangle 66"/>
          <p:cNvSpPr>
            <a:spLocks noChangeArrowheads="1"/>
          </p:cNvSpPr>
          <p:nvPr/>
        </p:nvSpPr>
        <p:spPr bwMode="auto">
          <a:xfrm>
            <a:off x="777875" y="5969001"/>
            <a:ext cx="13096875" cy="30692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nchorCtr="1"/>
          <a:lstStyle>
            <a:lvl1pPr defTabSz="1042988">
              <a:defRPr kumimoji="1" sz="3300">
                <a:solidFill>
                  <a:schemeClr val="tx1"/>
                </a:solidFill>
                <a:latin typeface="Times New Roman" pitchFamily="18" charset="0"/>
                <a:ea typeface="新細明體" pitchFamily="18" charset="-120"/>
              </a:defRPr>
            </a:lvl1pPr>
            <a:lvl2pPr marL="742950" indent="-285750" defTabSz="1042988">
              <a:defRPr kumimoji="1" sz="3300">
                <a:solidFill>
                  <a:schemeClr val="tx1"/>
                </a:solidFill>
                <a:latin typeface="Times New Roman" pitchFamily="18" charset="0"/>
                <a:ea typeface="新細明體" pitchFamily="18" charset="-120"/>
              </a:defRPr>
            </a:lvl2pPr>
            <a:lvl3pPr marL="1143000" indent="-228600" defTabSz="1042988">
              <a:defRPr kumimoji="1" sz="3300">
                <a:solidFill>
                  <a:schemeClr val="tx1"/>
                </a:solidFill>
                <a:latin typeface="Times New Roman" pitchFamily="18" charset="0"/>
                <a:ea typeface="新細明體" pitchFamily="18" charset="-120"/>
              </a:defRPr>
            </a:lvl3pPr>
            <a:lvl4pPr marL="1600200" indent="-228600" defTabSz="1042988">
              <a:defRPr kumimoji="1" sz="3300">
                <a:solidFill>
                  <a:schemeClr val="tx1"/>
                </a:solidFill>
                <a:latin typeface="Times New Roman" pitchFamily="18" charset="0"/>
                <a:ea typeface="新細明體" pitchFamily="18" charset="-120"/>
              </a:defRPr>
            </a:lvl4pPr>
            <a:lvl5pPr marL="2057400" indent="-228600" defTabSz="1042988">
              <a:defRPr kumimoji="1" sz="3300">
                <a:solidFill>
                  <a:schemeClr val="tx1"/>
                </a:solidFill>
                <a:latin typeface="Times New Roman" pitchFamily="18" charset="0"/>
                <a:ea typeface="新細明體" pitchFamily="18" charset="-120"/>
              </a:defRPr>
            </a:lvl5pPr>
            <a:lvl6pPr marL="2514600" indent="-228600" defTabSz="1042988" fontAlgn="base">
              <a:spcBef>
                <a:spcPct val="0"/>
              </a:spcBef>
              <a:spcAft>
                <a:spcPct val="0"/>
              </a:spcAft>
              <a:defRPr kumimoji="1" sz="3300">
                <a:solidFill>
                  <a:schemeClr val="tx1"/>
                </a:solidFill>
                <a:latin typeface="Times New Roman" pitchFamily="18" charset="0"/>
                <a:ea typeface="新細明體" pitchFamily="18" charset="-120"/>
              </a:defRPr>
            </a:lvl6pPr>
            <a:lvl7pPr marL="2971800" indent="-228600" defTabSz="1042988" fontAlgn="base">
              <a:spcBef>
                <a:spcPct val="0"/>
              </a:spcBef>
              <a:spcAft>
                <a:spcPct val="0"/>
              </a:spcAft>
              <a:defRPr kumimoji="1" sz="3300">
                <a:solidFill>
                  <a:schemeClr val="tx1"/>
                </a:solidFill>
                <a:latin typeface="Times New Roman" pitchFamily="18" charset="0"/>
                <a:ea typeface="新細明體" pitchFamily="18" charset="-120"/>
              </a:defRPr>
            </a:lvl7pPr>
            <a:lvl8pPr marL="3429000" indent="-228600" defTabSz="1042988" fontAlgn="base">
              <a:spcBef>
                <a:spcPct val="0"/>
              </a:spcBef>
              <a:spcAft>
                <a:spcPct val="0"/>
              </a:spcAft>
              <a:defRPr kumimoji="1" sz="3300">
                <a:solidFill>
                  <a:schemeClr val="tx1"/>
                </a:solidFill>
                <a:latin typeface="Times New Roman" pitchFamily="18" charset="0"/>
                <a:ea typeface="新細明體" pitchFamily="18" charset="-120"/>
              </a:defRPr>
            </a:lvl8pPr>
            <a:lvl9pPr marL="3886200" indent="-228600" defTabSz="1042988" fontAlgn="base">
              <a:spcBef>
                <a:spcPct val="0"/>
              </a:spcBef>
              <a:spcAft>
                <a:spcPct val="0"/>
              </a:spcAft>
              <a:defRPr kumimoji="1" sz="3300">
                <a:solidFill>
                  <a:schemeClr val="tx1"/>
                </a:solidFill>
                <a:latin typeface="Times New Roman" pitchFamily="18" charset="0"/>
                <a:ea typeface="新細明體" pitchFamily="18" charset="-120"/>
              </a:defRPr>
            </a:lvl9pPr>
          </a:lstStyle>
          <a:p>
            <a:pPr algn="just">
              <a:lnSpc>
                <a:spcPct val="80000"/>
              </a:lnSpc>
              <a:defRPr/>
            </a:pPr>
            <a:endParaRPr lang="en-US" altLang="zh-TW" sz="1000" b="1" dirty="0" smtClean="0">
              <a:latin typeface="標楷體" pitchFamily="65" charset="-120"/>
              <a:ea typeface="標楷體" pitchFamily="65" charset="-120"/>
            </a:endParaRPr>
          </a:p>
          <a:p>
            <a:pPr algn="ctr">
              <a:lnSpc>
                <a:spcPct val="80000"/>
              </a:lnSpc>
              <a:defRPr/>
            </a:pPr>
            <a:r>
              <a:rPr lang="zh-TW" altLang="en-US" sz="4400" b="1" dirty="0" smtClean="0">
                <a:ea typeface="標楷體" pitchFamily="65" charset="-120"/>
              </a:rPr>
              <a:t>背景摘要</a:t>
            </a:r>
            <a:endParaRPr lang="en-US" altLang="zh-TW" sz="4400" b="1" dirty="0" smtClean="0">
              <a:ea typeface="標楷體" pitchFamily="65" charset="-120"/>
            </a:endParaRPr>
          </a:p>
          <a:p>
            <a:pPr algn="ctr">
              <a:lnSpc>
                <a:spcPct val="80000"/>
              </a:lnSpc>
              <a:defRPr/>
            </a:pPr>
            <a:endParaRPr lang="zh-TW" altLang="en-US" sz="800" b="1" dirty="0" smtClean="0">
              <a:ea typeface="標楷體" pitchFamily="65" charset="-120"/>
            </a:endParaRPr>
          </a:p>
          <a:p>
            <a:pPr>
              <a:defRPr/>
            </a:pPr>
            <a:r>
              <a:rPr lang="zh-TW" altLang="en-US" sz="2800" dirty="0" smtClean="0">
                <a:ea typeface="標楷體" pitchFamily="65" charset="-120"/>
              </a:rPr>
              <a:t>	</a:t>
            </a:r>
            <a:r>
              <a:rPr lang="zh-TW" altLang="en-US" sz="2800" dirty="0" smtClean="0">
                <a:latin typeface="+mn-lt"/>
                <a:ea typeface="標楷體" pitchFamily="65" charset="-120"/>
              </a:rPr>
              <a:t>隨著</a:t>
            </a:r>
            <a:r>
              <a:rPr lang="zh-TW" altLang="zh-TW" sz="2800" dirty="0" smtClean="0">
                <a:latin typeface="+mn-lt"/>
                <a:ea typeface="標楷體" panose="03000509000000000000" pitchFamily="65" charset="-120"/>
              </a:rPr>
              <a:t>科技的日新月異，許多重複性高和高危險性的工作逐漸受到自動化取代。其中無人飛行載具</a:t>
            </a:r>
            <a:r>
              <a:rPr lang="en-US" altLang="zh-TW" sz="2800" dirty="0" smtClean="0">
                <a:latin typeface="+mn-lt"/>
                <a:ea typeface="標楷體" panose="03000509000000000000" pitchFamily="65" charset="-120"/>
              </a:rPr>
              <a:t>(UAV)</a:t>
            </a:r>
            <a:r>
              <a:rPr lang="zh-TW" altLang="zh-TW" sz="2800" dirty="0" smtClean="0">
                <a:latin typeface="+mn-lt"/>
                <a:ea typeface="標楷體" panose="03000509000000000000" pitchFamily="65" charset="-120"/>
              </a:rPr>
              <a:t>更是許多學者感興趣的研究議題。與一般傳統直升機相比，無人</a:t>
            </a:r>
            <a:r>
              <a:rPr lang="zh-TW" altLang="zh-TW" sz="2800" dirty="0">
                <a:ea typeface="標楷體" panose="03000509000000000000" pitchFamily="65" charset="-120"/>
              </a:rPr>
              <a:t>飛行載具</a:t>
            </a:r>
            <a:r>
              <a:rPr lang="zh-TW" altLang="zh-TW" sz="2800" dirty="0" smtClean="0">
                <a:latin typeface="+mn-lt"/>
                <a:ea typeface="標楷體" panose="03000509000000000000" pitchFamily="65" charset="-120"/>
              </a:rPr>
              <a:t>最大的特點是不需要隨機駕駛就可飛行，考慮不需要搭載駕駛，在設計上可達到輕量化，而在飛行上也可以更靈敏、更快速。藉由自主飛行或是遙控飛行的飛行器我們可以執行具有危險的任務或是人力難以前往的地形像是空中攝影、地形探勘、氣象探勘等等。</a:t>
            </a:r>
          </a:p>
          <a:p>
            <a:pPr algn="ctr">
              <a:spcBef>
                <a:spcPct val="20000"/>
              </a:spcBef>
              <a:defRPr/>
            </a:pPr>
            <a:r>
              <a:rPr lang="zh-TW" altLang="en-US" sz="4400" b="1" dirty="0" smtClean="0">
                <a:latin typeface="標楷體" panose="03000509000000000000" pitchFamily="65" charset="-120"/>
                <a:ea typeface="標楷體" panose="03000509000000000000" pitchFamily="65" charset="-120"/>
              </a:rPr>
              <a:t>研究</a:t>
            </a:r>
            <a:r>
              <a:rPr lang="zh-TW" altLang="en-US" sz="4400" b="1" dirty="0" smtClean="0">
                <a:latin typeface="標楷體" panose="03000509000000000000" pitchFamily="65" charset="-120"/>
                <a:ea typeface="標楷體" panose="03000509000000000000" pitchFamily="65" charset="-120"/>
              </a:rPr>
              <a:t>目的</a:t>
            </a:r>
            <a:endParaRPr lang="en-US" altLang="zh-TW" sz="4400" b="1" dirty="0" smtClean="0">
              <a:latin typeface="標楷體" panose="03000509000000000000" pitchFamily="65" charset="-120"/>
              <a:ea typeface="標楷體" panose="03000509000000000000" pitchFamily="65" charset="-120"/>
            </a:endParaRPr>
          </a:p>
          <a:p>
            <a:pPr algn="ctr">
              <a:spcBef>
                <a:spcPct val="20000"/>
              </a:spcBef>
              <a:defRPr/>
            </a:pPr>
            <a:endParaRPr lang="zh-TW" altLang="en-US" sz="900" b="1" dirty="0" smtClean="0">
              <a:latin typeface="標楷體" panose="03000509000000000000" pitchFamily="65" charset="-120"/>
              <a:ea typeface="標楷體" panose="03000509000000000000" pitchFamily="65" charset="-120"/>
            </a:endParaRPr>
          </a:p>
          <a:p>
            <a:pPr>
              <a:defRPr/>
            </a:pPr>
            <a:r>
              <a:rPr lang="zh-TW" altLang="en-US" sz="2800" dirty="0">
                <a:latin typeface="標楷體" pitchFamily="65" charset="-120"/>
                <a:ea typeface="標楷體" pitchFamily="65" charset="-120"/>
              </a:rPr>
              <a:t> </a:t>
            </a:r>
            <a:r>
              <a:rPr lang="zh-TW" altLang="en-US" sz="2800" dirty="0" smtClean="0">
                <a:latin typeface="標楷體" pitchFamily="65" charset="-120"/>
                <a:ea typeface="標楷體" pitchFamily="65" charset="-120"/>
              </a:rPr>
              <a:t>   </a:t>
            </a:r>
            <a:r>
              <a:rPr lang="zh-TW" altLang="zh-TW" sz="2800" dirty="0" smtClean="0">
                <a:latin typeface="+mj-lt"/>
                <a:ea typeface="標楷體" panose="03000509000000000000" pitchFamily="65" charset="-120"/>
              </a:rPr>
              <a:t>中美堂是輔大內的重要地標之一，雖然在它附近有許多高聳的建築物，但要從它的正前方觀賞其全景也相當的不容易，而這時無人飛機的使用便是一項有效的方法</a:t>
            </a:r>
            <a:r>
              <a:rPr lang="zh-TW" altLang="en-US" sz="2800" dirty="0">
                <a:latin typeface="+mj-lt"/>
                <a:ea typeface="標楷體" panose="03000509000000000000" pitchFamily="65" charset="-120"/>
              </a:rPr>
              <a:t>，</a:t>
            </a:r>
            <a:r>
              <a:rPr lang="zh-TW" altLang="zh-TW" sz="2800" dirty="0" smtClean="0">
                <a:latin typeface="+mj-lt"/>
                <a:ea typeface="標楷體" panose="03000509000000000000" pitchFamily="65" charset="-120"/>
              </a:rPr>
              <a:t>但因為空拍機所拍攝出來的影像角度有限，為了達成產生全景圖的目的，在本專題中我們嘗試使用了</a:t>
            </a:r>
            <a:r>
              <a:rPr lang="en-US" altLang="zh-TW" sz="2800" dirty="0" err="1" smtClean="0">
                <a:latin typeface="+mj-lt"/>
                <a:ea typeface="標楷體" panose="03000509000000000000" pitchFamily="65" charset="-120"/>
              </a:rPr>
              <a:t>Opencv</a:t>
            </a:r>
            <a:r>
              <a:rPr lang="zh-TW" altLang="zh-TW" sz="2800" dirty="0" smtClean="0">
                <a:latin typeface="+mj-lt"/>
                <a:ea typeface="標楷體" panose="03000509000000000000" pitchFamily="65" charset="-120"/>
              </a:rPr>
              <a:t>及其他軟體來幫助我們將拍攝出來的圖像合成為全景圖，並對其拼接的耗時與品質做進一步的實驗與討論。</a:t>
            </a:r>
          </a:p>
          <a:p>
            <a:pPr>
              <a:defRPr/>
            </a:pPr>
            <a:r>
              <a:rPr lang="zh-TW" altLang="en-US" sz="2800" dirty="0" smtClean="0">
                <a:latin typeface="+mj-lt"/>
                <a:ea typeface="標楷體" pitchFamily="65" charset="-120"/>
              </a:rPr>
              <a:t>	</a:t>
            </a:r>
            <a:endParaRPr lang="zh-TW" altLang="en-US" sz="2800" dirty="0" smtClean="0">
              <a:ea typeface="標楷體" pitchFamily="65" charset="-120"/>
            </a:endParaRPr>
          </a:p>
          <a:p>
            <a:pPr algn="ctr">
              <a:lnSpc>
                <a:spcPct val="80000"/>
              </a:lnSpc>
              <a:spcAft>
                <a:spcPct val="40000"/>
              </a:spcAft>
              <a:defRPr/>
            </a:pPr>
            <a:r>
              <a:rPr lang="zh-TW" altLang="en-US" sz="4400" b="1" dirty="0" smtClean="0">
                <a:ea typeface="標楷體" pitchFamily="65" charset="-120"/>
              </a:rPr>
              <a:t>硬體架構</a:t>
            </a:r>
            <a:endParaRPr lang="en-US" altLang="zh-TW" sz="4400" b="1" dirty="0" smtClean="0">
              <a:ea typeface="標楷體" pitchFamily="65" charset="-120"/>
            </a:endParaRPr>
          </a:p>
          <a:p>
            <a:pPr>
              <a:lnSpc>
                <a:spcPct val="80000"/>
              </a:lnSpc>
              <a:spcAft>
                <a:spcPct val="40000"/>
              </a:spcAft>
              <a:defRPr/>
            </a:pPr>
            <a:r>
              <a:rPr lang="zh-TW" altLang="en-US" sz="2800" dirty="0" smtClean="0">
                <a:solidFill>
                  <a:srgbClr val="000000"/>
                </a:solidFill>
                <a:ea typeface="標楷體" pitchFamily="65" charset="-120"/>
              </a:rPr>
              <a:t>        本專題在</a:t>
            </a:r>
            <a:r>
              <a:rPr lang="zh-TW" altLang="en-US" sz="2800" dirty="0">
                <a:ea typeface="標楷體" panose="03000509000000000000" pitchFamily="65" charset="-120"/>
              </a:rPr>
              <a:t>空拍機的選擇上</a:t>
            </a:r>
            <a:r>
              <a:rPr lang="zh-TW" altLang="en-US" sz="2800" dirty="0" smtClean="0">
                <a:ea typeface="標楷體" panose="03000509000000000000" pitchFamily="65" charset="-120"/>
              </a:rPr>
              <a:t>，使用了由</a:t>
            </a:r>
            <a:r>
              <a:rPr lang="zh-TW" altLang="zh-TW" sz="2800" dirty="0" smtClean="0">
                <a:latin typeface="標楷體" panose="03000509000000000000" pitchFamily="65" charset="-120"/>
                <a:ea typeface="標楷體" panose="03000509000000000000" pitchFamily="65" charset="-120"/>
              </a:rPr>
              <a:t>中國</a:t>
            </a:r>
            <a:r>
              <a:rPr lang="en-US" altLang="zh-TW" sz="2800" dirty="0" smtClean="0">
                <a:latin typeface="標楷體" panose="03000509000000000000" pitchFamily="65" charset="-120"/>
                <a:ea typeface="標楷體" panose="03000509000000000000" pitchFamily="65" charset="-120"/>
              </a:rPr>
              <a:t>DJI</a:t>
            </a:r>
            <a:r>
              <a:rPr lang="zh-TW" altLang="zh-TW" sz="2800" dirty="0">
                <a:latin typeface="標楷體" panose="03000509000000000000" pitchFamily="65" charset="-120"/>
                <a:ea typeface="標楷體" panose="03000509000000000000" pitchFamily="65" charset="-120"/>
              </a:rPr>
              <a:t>大疆創新所推出的一款軟硬體完全整合的四軸機種</a:t>
            </a:r>
            <a:r>
              <a:rPr lang="en-US" altLang="zh-TW" sz="2800" dirty="0">
                <a:latin typeface="標楷體" panose="03000509000000000000" pitchFamily="65" charset="-120"/>
                <a:ea typeface="標楷體" panose="03000509000000000000" pitchFamily="65" charset="-120"/>
              </a:rPr>
              <a:t>Phantom 2 Vision</a:t>
            </a:r>
            <a:r>
              <a:rPr lang="en-US" altLang="zh-TW" sz="2800" dirty="0" smtClean="0">
                <a:latin typeface="標楷體" panose="03000509000000000000" pitchFamily="65" charset="-120"/>
                <a:ea typeface="標楷體" panose="03000509000000000000" pitchFamily="65" charset="-120"/>
              </a:rPr>
              <a:t>+</a:t>
            </a:r>
            <a:r>
              <a:rPr lang="zh-TW" altLang="zh-TW" sz="2800" dirty="0" smtClean="0">
                <a:latin typeface="標楷體" panose="03000509000000000000" pitchFamily="65" charset="-120"/>
                <a:ea typeface="標楷體" panose="03000509000000000000" pitchFamily="65" charset="-120"/>
              </a:rPr>
              <a:t>。</a:t>
            </a:r>
            <a:r>
              <a:rPr lang="zh-TW" altLang="zh-TW" sz="2800" dirty="0">
                <a:latin typeface="標楷體" panose="03000509000000000000" pitchFamily="65" charset="-120"/>
                <a:ea typeface="標楷體" panose="03000509000000000000" pitchFamily="65" charset="-120"/>
              </a:rPr>
              <a:t>配備上有先進的智能飛控系統</a:t>
            </a:r>
            <a:r>
              <a:rPr lang="en-US" altLang="zh-TW" sz="2800" dirty="0" smtClean="0">
                <a:latin typeface="標楷體" panose="03000509000000000000" pitchFamily="65" charset="-120"/>
                <a:ea typeface="標楷體" panose="03000509000000000000" pitchFamily="65" charset="-120"/>
              </a:rPr>
              <a:t>NAZA</a:t>
            </a:r>
            <a:r>
              <a:rPr lang="zh-TW" altLang="zh-TW" sz="2800" dirty="0" smtClean="0">
                <a:latin typeface="標楷體" panose="03000509000000000000" pitchFamily="65" charset="-120"/>
                <a:ea typeface="標楷體" panose="03000509000000000000" pitchFamily="65" charset="-120"/>
              </a:rPr>
              <a:t>，</a:t>
            </a:r>
            <a:r>
              <a:rPr lang="zh-TW" altLang="en-US" sz="2800" dirty="0">
                <a:latin typeface="標楷體" panose="03000509000000000000" pitchFamily="65" charset="-120"/>
                <a:ea typeface="標楷體" panose="03000509000000000000" pitchFamily="65" charset="-120"/>
              </a:rPr>
              <a:t>能</a:t>
            </a:r>
            <a:r>
              <a:rPr lang="zh-TW" altLang="zh-TW" sz="2800" dirty="0" smtClean="0">
                <a:latin typeface="標楷體" panose="03000509000000000000" pitchFamily="65" charset="-120"/>
                <a:ea typeface="標楷體" panose="03000509000000000000" pitchFamily="65" charset="-120"/>
              </a:rPr>
              <a:t>幫助</a:t>
            </a:r>
            <a:r>
              <a:rPr lang="zh-TW" altLang="zh-TW" sz="2800" dirty="0">
                <a:latin typeface="標楷體" panose="03000509000000000000" pitchFamily="65" charset="-120"/>
                <a:ea typeface="標楷體" panose="03000509000000000000" pitchFamily="65" charset="-120"/>
              </a:rPr>
              <a:t>使用者更好地拍攝精彩視頻，而且操作上十分容易上手，穩定性也相當良好</a:t>
            </a:r>
            <a:r>
              <a:rPr lang="zh-TW"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搭配上</a:t>
            </a:r>
            <a:r>
              <a:rPr lang="en-US" altLang="zh-TW" sz="2800" dirty="0">
                <a:ea typeface="標楷體" panose="03000509000000000000" pitchFamily="65" charset="-120"/>
              </a:rPr>
              <a:t>GoPro Hero3</a:t>
            </a:r>
            <a:r>
              <a:rPr lang="zh-TW" altLang="zh-TW" sz="2800" dirty="0" smtClean="0">
                <a:ea typeface="標楷體" panose="03000509000000000000" pitchFamily="65" charset="-120"/>
              </a:rPr>
              <a:t>相機</a:t>
            </a:r>
            <a:r>
              <a:rPr lang="zh-TW" altLang="en-US" sz="2800" dirty="0" smtClean="0">
                <a:ea typeface="標楷體" panose="03000509000000000000" pitchFamily="65" charset="-120"/>
              </a:rPr>
              <a:t>的高畫質</a:t>
            </a:r>
            <a:r>
              <a:rPr lang="zh-TW" altLang="zh-TW" sz="2800" dirty="0" smtClean="0">
                <a:ea typeface="標楷體" panose="03000509000000000000" pitchFamily="65" charset="-120"/>
              </a:rPr>
              <a:t>來</a:t>
            </a:r>
            <a:r>
              <a:rPr lang="zh-TW" altLang="en-US" sz="2800" dirty="0" smtClean="0">
                <a:ea typeface="標楷體" panose="03000509000000000000" pitchFamily="65" charset="-120"/>
              </a:rPr>
              <a:t>拍攝</a:t>
            </a:r>
            <a:r>
              <a:rPr lang="zh-TW" altLang="zh-TW" sz="2800" dirty="0" smtClean="0">
                <a:ea typeface="標楷體" panose="03000509000000000000" pitchFamily="65" charset="-120"/>
              </a:rPr>
              <a:t>全景圖</a:t>
            </a:r>
            <a:r>
              <a:rPr lang="zh-TW" altLang="en-US" sz="2800" dirty="0" smtClean="0">
                <a:ea typeface="標楷體" panose="03000509000000000000" pitchFamily="65" charset="-120"/>
              </a:rPr>
              <a:t>，</a:t>
            </a:r>
            <a:r>
              <a:rPr lang="zh-TW" altLang="fr-FR" sz="2800" dirty="0">
                <a:solidFill>
                  <a:srgbClr val="000000"/>
                </a:solidFill>
                <a:ea typeface="標楷體" pitchFamily="65" charset="-120"/>
              </a:rPr>
              <a:t>如</a:t>
            </a:r>
            <a:r>
              <a:rPr lang="fr-FR" altLang="zh-TW" sz="2800" dirty="0">
                <a:solidFill>
                  <a:srgbClr val="000000"/>
                </a:solidFill>
                <a:ea typeface="標楷體" pitchFamily="65" charset="-120"/>
              </a:rPr>
              <a:t>Figure 1</a:t>
            </a:r>
            <a:r>
              <a:rPr lang="zh-TW" altLang="fr-FR" sz="2800" dirty="0">
                <a:solidFill>
                  <a:srgbClr val="000000"/>
                </a:solidFill>
                <a:ea typeface="標楷體" pitchFamily="65" charset="-120"/>
              </a:rPr>
              <a:t>所示</a:t>
            </a:r>
            <a:r>
              <a:rPr lang="zh-TW" altLang="en-US" sz="2800" dirty="0">
                <a:solidFill>
                  <a:srgbClr val="000000"/>
                </a:solidFill>
                <a:ea typeface="標楷體" pitchFamily="65" charset="-120"/>
              </a:rPr>
              <a:t>。</a:t>
            </a:r>
          </a:p>
          <a:p>
            <a:pPr>
              <a:lnSpc>
                <a:spcPct val="80000"/>
              </a:lnSpc>
              <a:spcAft>
                <a:spcPct val="40000"/>
              </a:spcAft>
              <a:defRPr/>
            </a:pPr>
            <a:endParaRPr lang="zh-TW" altLang="zh-TW" sz="2800" dirty="0">
              <a:latin typeface="標楷體" panose="03000509000000000000" pitchFamily="65" charset="-120"/>
              <a:ea typeface="標楷體" panose="03000509000000000000" pitchFamily="65" charset="-120"/>
            </a:endParaRPr>
          </a:p>
          <a:p>
            <a:pPr>
              <a:lnSpc>
                <a:spcPct val="80000"/>
              </a:lnSpc>
              <a:spcAft>
                <a:spcPct val="40000"/>
              </a:spcAft>
              <a:defRPr/>
            </a:pPr>
            <a:endParaRPr lang="zh-TW" altLang="en-US" sz="2800" dirty="0" smtClean="0">
              <a:solidFill>
                <a:srgbClr val="000000"/>
              </a:solidFill>
              <a:ea typeface="標楷體" pitchFamily="65" charset="-120"/>
            </a:endParaRPr>
          </a:p>
          <a:p>
            <a:pPr>
              <a:lnSpc>
                <a:spcPct val="80000"/>
              </a:lnSpc>
              <a:spcAft>
                <a:spcPct val="40000"/>
              </a:spcAft>
              <a:defRPr/>
            </a:pPr>
            <a:r>
              <a:rPr lang="zh-TW" altLang="en-US" sz="2800" dirty="0" smtClean="0">
                <a:solidFill>
                  <a:srgbClr val="000000"/>
                </a:solidFill>
                <a:ea typeface="標楷體" pitchFamily="65" charset="-120"/>
              </a:rPr>
              <a:t>	</a:t>
            </a:r>
          </a:p>
          <a:p>
            <a:pPr>
              <a:lnSpc>
                <a:spcPct val="80000"/>
              </a:lnSpc>
              <a:spcAft>
                <a:spcPct val="40000"/>
              </a:spcAft>
              <a:defRPr/>
            </a:pPr>
            <a:endParaRPr lang="zh-TW" altLang="en-US" sz="2800" dirty="0" smtClean="0">
              <a:solidFill>
                <a:srgbClr val="000000"/>
              </a:solidFill>
              <a:ea typeface="標楷體" pitchFamily="65" charset="-120"/>
            </a:endParaRPr>
          </a:p>
          <a:p>
            <a:pPr>
              <a:lnSpc>
                <a:spcPct val="80000"/>
              </a:lnSpc>
              <a:spcAft>
                <a:spcPct val="40000"/>
              </a:spcAft>
              <a:defRPr/>
            </a:pPr>
            <a:endParaRPr lang="zh-TW" altLang="en-US" sz="2800" dirty="0" smtClean="0">
              <a:solidFill>
                <a:srgbClr val="000000"/>
              </a:solidFill>
              <a:ea typeface="標楷體" pitchFamily="65" charset="-120"/>
            </a:endParaRPr>
          </a:p>
          <a:p>
            <a:pPr>
              <a:lnSpc>
                <a:spcPct val="80000"/>
              </a:lnSpc>
              <a:spcAft>
                <a:spcPct val="40000"/>
              </a:spcAft>
              <a:defRPr/>
            </a:pPr>
            <a:endParaRPr lang="zh-TW" altLang="en-US" sz="2800" dirty="0" smtClean="0">
              <a:solidFill>
                <a:srgbClr val="000000"/>
              </a:solidFill>
              <a:ea typeface="標楷體" pitchFamily="65" charset="-120"/>
            </a:endParaRPr>
          </a:p>
          <a:p>
            <a:pPr>
              <a:lnSpc>
                <a:spcPct val="80000"/>
              </a:lnSpc>
              <a:spcAft>
                <a:spcPct val="40000"/>
              </a:spcAft>
              <a:defRPr/>
            </a:pPr>
            <a:endParaRPr lang="en-US" altLang="zh-TW" sz="2800" dirty="0" smtClean="0">
              <a:solidFill>
                <a:srgbClr val="000000"/>
              </a:solidFill>
              <a:ea typeface="標楷體" pitchFamily="65" charset="-120"/>
            </a:endParaRPr>
          </a:p>
          <a:p>
            <a:pPr>
              <a:lnSpc>
                <a:spcPct val="80000"/>
              </a:lnSpc>
              <a:spcAft>
                <a:spcPct val="40000"/>
              </a:spcAft>
              <a:defRPr/>
            </a:pPr>
            <a:endParaRPr lang="zh-TW" altLang="en-US" sz="2800" dirty="0" smtClean="0">
              <a:solidFill>
                <a:srgbClr val="000000"/>
              </a:solidFill>
              <a:ea typeface="標楷體" pitchFamily="65" charset="-120"/>
            </a:endParaRPr>
          </a:p>
          <a:p>
            <a:pPr algn="ctr">
              <a:lnSpc>
                <a:spcPct val="80000"/>
              </a:lnSpc>
              <a:spcAft>
                <a:spcPct val="40000"/>
              </a:spcAft>
              <a:defRPr/>
            </a:pPr>
            <a:endParaRPr lang="zh-TW" altLang="en-US" sz="2800" b="1" dirty="0" smtClean="0">
              <a:ea typeface="標楷體" pitchFamily="65" charset="-120"/>
            </a:endParaRPr>
          </a:p>
          <a:p>
            <a:pPr algn="ctr">
              <a:spcAft>
                <a:spcPct val="40000"/>
              </a:spcAft>
              <a:defRPr/>
            </a:pPr>
            <a:r>
              <a:rPr lang="zh-TW" altLang="en-US" sz="4400" b="1" dirty="0" smtClean="0">
                <a:ea typeface="標楷體" pitchFamily="65" charset="-120"/>
              </a:rPr>
              <a:t>專題流程圖</a:t>
            </a:r>
            <a:endParaRPr lang="en-US" altLang="zh-TW" sz="4400" b="1" dirty="0" smtClean="0">
              <a:ea typeface="標楷體" pitchFamily="65" charset="-120"/>
            </a:endParaRPr>
          </a:p>
          <a:p>
            <a:pPr algn="just" hangingPunct="0">
              <a:spcBef>
                <a:spcPct val="20000"/>
              </a:spcBef>
              <a:defRPr/>
            </a:pPr>
            <a:r>
              <a:rPr lang="zh-TW" altLang="en-US" sz="2800" dirty="0" smtClean="0">
                <a:solidFill>
                  <a:srgbClr val="000000"/>
                </a:solidFill>
                <a:ea typeface="標楷體" pitchFamily="65" charset="-120"/>
              </a:rPr>
              <a:t>        本次專題</a:t>
            </a:r>
            <a:r>
              <a:rPr lang="zh-TW" altLang="en-US" sz="2800" dirty="0" smtClean="0">
                <a:ea typeface="標楷體" pitchFamily="65" charset="-120"/>
              </a:rPr>
              <a:t>流程如</a:t>
            </a:r>
            <a:r>
              <a:rPr lang="en-US" altLang="zh-TW" sz="2800" dirty="0" smtClean="0">
                <a:ea typeface="標楷體" pitchFamily="65" charset="-120"/>
              </a:rPr>
              <a:t>Figure 2</a:t>
            </a:r>
            <a:r>
              <a:rPr lang="zh-TW" altLang="en-US" sz="2800" dirty="0" smtClean="0">
                <a:ea typeface="標楷體" pitchFamily="65" charset="-120"/>
              </a:rPr>
              <a:t>所示。選擇飛行路線後，即開始進行影像的選擇以及拼接，我們選擇</a:t>
            </a:r>
            <a:r>
              <a:rPr lang="zh-TW" altLang="en-US" sz="2800" dirty="0">
                <a:ea typeface="標楷體" pitchFamily="65" charset="-120"/>
              </a:rPr>
              <a:t>使用</a:t>
            </a:r>
            <a:r>
              <a:rPr lang="en-US" altLang="zh-TW" sz="2800" dirty="0" err="1">
                <a:ea typeface="標楷體" pitchFamily="65" charset="-120"/>
              </a:rPr>
              <a:t>OpenCV</a:t>
            </a:r>
            <a:r>
              <a:rPr lang="zh-TW" altLang="en-US" sz="2800" dirty="0">
                <a:ea typeface="標楷體" pitchFamily="65" charset="-120"/>
              </a:rPr>
              <a:t>作為我們的影像處理程式庫，其本身已經</a:t>
            </a:r>
            <a:r>
              <a:rPr lang="zh-TW" altLang="en-US" sz="2800" dirty="0" smtClean="0">
                <a:ea typeface="標楷體" pitchFamily="65" charset="-120"/>
              </a:rPr>
              <a:t>內建</a:t>
            </a:r>
            <a:r>
              <a:rPr lang="en-US" altLang="zh-TW" sz="2800" dirty="0" smtClean="0">
                <a:ea typeface="標楷體" pitchFamily="65" charset="-120"/>
              </a:rPr>
              <a:t>Stitching</a:t>
            </a:r>
            <a:r>
              <a:rPr lang="zh-TW" altLang="en-US" sz="2800" dirty="0" smtClean="0">
                <a:ea typeface="標楷體" pitchFamily="65" charset="-120"/>
              </a:rPr>
              <a:t>函</a:t>
            </a:r>
            <a:r>
              <a:rPr lang="zh-TW" altLang="en-US" sz="2800" dirty="0">
                <a:ea typeface="標楷體" pitchFamily="65" charset="-120"/>
              </a:rPr>
              <a:t>式，並</a:t>
            </a:r>
            <a:r>
              <a:rPr lang="zh-TW" altLang="en-US" sz="2800" dirty="0" smtClean="0">
                <a:latin typeface="+mj-lt"/>
                <a:ea typeface="標楷體" pitchFamily="65" charset="-120"/>
              </a:rPr>
              <a:t>同時使用</a:t>
            </a:r>
            <a:r>
              <a:rPr lang="en-US" altLang="zh-TW" sz="2800" dirty="0">
                <a:latin typeface="+mj-lt"/>
                <a:cs typeface="Times New Roman" panose="02020603050405020304" pitchFamily="18" charset="0"/>
              </a:rPr>
              <a:t>Microsoft </a:t>
            </a:r>
            <a:r>
              <a:rPr lang="en-US" altLang="zh-TW" sz="2800" dirty="0" smtClean="0">
                <a:latin typeface="+mj-lt"/>
                <a:ea typeface="標楷體" panose="03000509000000000000" pitchFamily="65" charset="-120"/>
                <a:cs typeface="Times New Roman" panose="02020603050405020304" pitchFamily="18" charset="0"/>
              </a:rPr>
              <a:t>ICE</a:t>
            </a:r>
            <a:r>
              <a:rPr lang="zh-TW" altLang="en-US" sz="2800" dirty="0" smtClean="0">
                <a:latin typeface="+mj-lt"/>
                <a:ea typeface="標楷體" panose="03000509000000000000" pitchFamily="65" charset="-120"/>
                <a:cs typeface="Times New Roman" panose="02020603050405020304" pitchFamily="18" charset="0"/>
              </a:rPr>
              <a:t>以及</a:t>
            </a:r>
            <a:r>
              <a:rPr lang="en-US" altLang="zh-TW" sz="2800" dirty="0" smtClean="0">
                <a:latin typeface="+mj-lt"/>
                <a:ea typeface="標楷體" panose="03000509000000000000" pitchFamily="65" charset="-120"/>
                <a:cs typeface="Times New Roman" panose="02020603050405020304" pitchFamily="18" charset="0"/>
              </a:rPr>
              <a:t>Photoshop</a:t>
            </a:r>
            <a:r>
              <a:rPr lang="zh-TW" altLang="en-US" sz="2800" dirty="0" smtClean="0">
                <a:latin typeface="+mj-lt"/>
                <a:ea typeface="標楷體" panose="03000509000000000000" pitchFamily="65" charset="-120"/>
                <a:cs typeface="Times New Roman" panose="02020603050405020304" pitchFamily="18" charset="0"/>
              </a:rPr>
              <a:t>等軟體</a:t>
            </a:r>
            <a:r>
              <a:rPr lang="zh-TW" altLang="en-US" sz="2800" dirty="0" smtClean="0">
                <a:latin typeface="標楷體" panose="03000509000000000000" pitchFamily="65" charset="-120"/>
                <a:ea typeface="標楷體" panose="03000509000000000000" pitchFamily="65" charset="-120"/>
                <a:cs typeface="Times New Roman" panose="02020603050405020304" pitchFamily="18" charset="0"/>
              </a:rPr>
              <a:t>進行比較</a:t>
            </a:r>
            <a:r>
              <a:rPr lang="zh-TW" altLang="en-US" sz="2800" dirty="0" smtClean="0">
                <a:ea typeface="標楷體" pitchFamily="65" charset="-120"/>
              </a:rPr>
              <a:t>。</a:t>
            </a:r>
            <a:endParaRPr lang="en-US" altLang="zh-TW" sz="2800" dirty="0" smtClean="0">
              <a:ea typeface="標楷體" pitchFamily="65" charset="-120"/>
            </a:endParaRPr>
          </a:p>
          <a:p>
            <a:pPr algn="just" hangingPunct="0">
              <a:spcBef>
                <a:spcPct val="20000"/>
              </a:spcBef>
              <a:defRPr/>
            </a:pPr>
            <a:endParaRPr lang="en-US" altLang="zh-TW" sz="2800" dirty="0" smtClean="0">
              <a:ea typeface="標楷體" pitchFamily="65" charset="-120"/>
            </a:endParaRPr>
          </a:p>
          <a:p>
            <a:pPr algn="just" hangingPunct="0">
              <a:spcBef>
                <a:spcPct val="20000"/>
              </a:spcBef>
              <a:defRPr/>
            </a:pPr>
            <a:endParaRPr lang="en-US" altLang="zh-TW" sz="2800" b="1" dirty="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just" hangingPunct="0">
              <a:spcBef>
                <a:spcPct val="20000"/>
              </a:spcBef>
              <a:defRPr/>
            </a:pPr>
            <a:endParaRPr lang="en-US" altLang="zh-TW" sz="2800" b="1" dirty="0" smtClean="0">
              <a:latin typeface="標楷體" pitchFamily="65" charset="-120"/>
              <a:ea typeface="標楷體" pitchFamily="65" charset="-120"/>
            </a:endParaRPr>
          </a:p>
          <a:p>
            <a:pPr algn="ctr" hangingPunct="0">
              <a:spcBef>
                <a:spcPct val="20000"/>
              </a:spcBef>
              <a:defRPr/>
            </a:pPr>
            <a:r>
              <a:rPr lang="zh-TW" altLang="en-US" sz="4400" b="1" dirty="0" smtClean="0">
                <a:ea typeface="標楷體" pitchFamily="65" charset="-120"/>
              </a:rPr>
              <a:t>飛行方法</a:t>
            </a:r>
            <a:endParaRPr lang="en-US" altLang="zh-TW" sz="4400" b="1" dirty="0" smtClean="0">
              <a:ea typeface="標楷體" pitchFamily="65" charset="-120"/>
            </a:endParaRPr>
          </a:p>
          <a:p>
            <a:pPr algn="ctr" hangingPunct="0">
              <a:spcBef>
                <a:spcPct val="20000"/>
              </a:spcBef>
              <a:defRPr/>
            </a:pPr>
            <a:endParaRPr lang="en-US" altLang="zh-TW" sz="900" b="1" dirty="0">
              <a:ea typeface="標楷體" pitchFamily="65" charset="-120"/>
            </a:endParaRPr>
          </a:p>
          <a:p>
            <a:pPr algn="just" hangingPunct="0">
              <a:spcBef>
                <a:spcPct val="20000"/>
              </a:spcBef>
              <a:defRPr/>
            </a:pPr>
            <a:r>
              <a:rPr lang="zh-TW" altLang="en-US" sz="2800" dirty="0" smtClean="0">
                <a:latin typeface="標楷體" pitchFamily="65" charset="-120"/>
                <a:ea typeface="標楷體" pitchFamily="65" charset="-120"/>
              </a:rPr>
              <a:t>    第一次飛</a:t>
            </a:r>
            <a:r>
              <a:rPr lang="zh-TW" altLang="en-US" sz="2800" dirty="0">
                <a:latin typeface="標楷體" pitchFamily="65" charset="-120"/>
                <a:ea typeface="標楷體" pitchFamily="65" charset="-120"/>
              </a:rPr>
              <a:t>行時</a:t>
            </a:r>
            <a:r>
              <a:rPr lang="zh-TW" altLang="en-US" sz="2800" dirty="0" smtClean="0">
                <a:latin typeface="標楷體" pitchFamily="65" charset="-120"/>
                <a:ea typeface="標楷體" pitchFamily="65" charset="-120"/>
              </a:rPr>
              <a:t>，我們用定高的方式將飛行器平移來進行拍攝，但因為角度問題，拼接結果不盡理想，</a:t>
            </a:r>
            <a:r>
              <a:rPr lang="zh-TW" altLang="en-US" sz="2800" dirty="0">
                <a:latin typeface="標楷體" pitchFamily="65" charset="-120"/>
                <a:ea typeface="標楷體" pitchFamily="65" charset="-120"/>
              </a:rPr>
              <a:t>而</a:t>
            </a:r>
            <a:r>
              <a:rPr lang="zh-TW" altLang="en-US" sz="2800" dirty="0" smtClean="0">
                <a:latin typeface="標楷體" pitchFamily="65" charset="-120"/>
                <a:ea typeface="標楷體" pitchFamily="65" charset="-120"/>
              </a:rPr>
              <a:t>為了拍攝到更多角度更進行了</a:t>
            </a:r>
            <a:r>
              <a:rPr lang="en-US" altLang="zh-TW" sz="2800" dirty="0" smtClean="0">
                <a:latin typeface="標楷體" pitchFamily="65" charset="-120"/>
                <a:ea typeface="標楷體" pitchFamily="65" charset="-120"/>
              </a:rPr>
              <a:t>Z</a:t>
            </a:r>
            <a:r>
              <a:rPr lang="zh-TW" altLang="en-US" sz="2800" dirty="0" smtClean="0">
                <a:latin typeface="標楷體" pitchFamily="65" charset="-120"/>
                <a:ea typeface="標楷體" pitchFamily="65" charset="-120"/>
              </a:rPr>
              <a:t>字型的飛行方式，但經過多次飛行的嘗試，最終認為讓飛行器原地自體旋轉所拍攝出來的結果，在拼接上能得到最好的效果，故之後皆利用此飛行方式作微調來進行拍攝。飛行示意圖如</a:t>
            </a:r>
            <a:r>
              <a:rPr lang="en-US" altLang="zh-TW" sz="2800" dirty="0">
                <a:ea typeface="標楷體" pitchFamily="65" charset="-120"/>
              </a:rPr>
              <a:t>Figure </a:t>
            </a:r>
            <a:r>
              <a:rPr lang="en-US" altLang="zh-TW" sz="2800" dirty="0" smtClean="0">
                <a:ea typeface="標楷體" pitchFamily="65" charset="-120"/>
              </a:rPr>
              <a:t>3</a:t>
            </a:r>
            <a:r>
              <a:rPr lang="zh-TW" altLang="en-US" sz="2800" dirty="0" smtClean="0">
                <a:ea typeface="標楷體" pitchFamily="65" charset="-120"/>
              </a:rPr>
              <a:t>所示</a:t>
            </a:r>
            <a:r>
              <a:rPr lang="zh-TW" altLang="en-US" sz="2800" dirty="0">
                <a:ea typeface="標楷體" pitchFamily="65" charset="-120"/>
              </a:rPr>
              <a:t>。</a:t>
            </a:r>
            <a:endParaRPr lang="en-US" altLang="zh-TW" sz="2800" dirty="0">
              <a:latin typeface="標楷體" pitchFamily="65" charset="-120"/>
              <a:ea typeface="標楷體" pitchFamily="65" charset="-120"/>
            </a:endParaRPr>
          </a:p>
          <a:p>
            <a:pPr algn="just" hangingPunct="0">
              <a:spcBef>
                <a:spcPct val="20000"/>
              </a:spcBef>
              <a:defRPr/>
            </a:pPr>
            <a:endParaRPr lang="zh-TW" altLang="en-US" sz="2800" b="1" dirty="0">
              <a:latin typeface="標楷體" pitchFamily="65" charset="-120"/>
              <a:ea typeface="標楷體" pitchFamily="65" charset="-120"/>
            </a:endParaRPr>
          </a:p>
          <a:p>
            <a:pPr algn="just" hangingPunct="0">
              <a:spcBef>
                <a:spcPct val="20000"/>
              </a:spcBef>
              <a:defRPr/>
            </a:pPr>
            <a:endParaRPr lang="en-US" altLang="en-US" sz="2800" dirty="0" smtClean="0">
              <a:ea typeface="標楷體" pitchFamily="65" charset="-120"/>
            </a:endParaRPr>
          </a:p>
          <a:p>
            <a:pPr algn="just">
              <a:spcBef>
                <a:spcPct val="20000"/>
              </a:spcBef>
              <a:defRPr/>
            </a:pPr>
            <a:endParaRPr lang="zh-TW" altLang="en-US" sz="2800" dirty="0" smtClean="0">
              <a:latin typeface="標楷體" pitchFamily="65" charset="-120"/>
              <a:ea typeface="標楷體" pitchFamily="65" charset="-120"/>
            </a:endParaRPr>
          </a:p>
        </p:txBody>
      </p:sp>
      <p:sp>
        <p:nvSpPr>
          <p:cNvPr id="36" name="Rectangle 66"/>
          <p:cNvSpPr>
            <a:spLocks noChangeArrowheads="1"/>
          </p:cNvSpPr>
          <p:nvPr/>
        </p:nvSpPr>
        <p:spPr bwMode="auto">
          <a:xfrm>
            <a:off x="14289088" y="5692775"/>
            <a:ext cx="13096875" cy="3174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4306" tIns="52153" rIns="104306" bIns="52153" anchorCtr="1"/>
          <a:lstStyle>
            <a:lvl1pPr defTabSz="1042988" eaLnBrk="0" hangingPunct="0">
              <a:defRPr kumimoji="1" sz="3300">
                <a:solidFill>
                  <a:schemeClr val="tx1"/>
                </a:solidFill>
                <a:latin typeface="Times New Roman" pitchFamily="18" charset="0"/>
                <a:ea typeface="新細明體" pitchFamily="18" charset="-120"/>
              </a:defRPr>
            </a:lvl1pPr>
            <a:lvl2pPr marL="742950" indent="-285750" defTabSz="1042988" eaLnBrk="0" hangingPunct="0">
              <a:defRPr kumimoji="1" sz="3300">
                <a:solidFill>
                  <a:schemeClr val="tx1"/>
                </a:solidFill>
                <a:latin typeface="Times New Roman" pitchFamily="18" charset="0"/>
                <a:ea typeface="新細明體" pitchFamily="18" charset="-120"/>
              </a:defRPr>
            </a:lvl2pPr>
            <a:lvl3pPr marL="1143000" indent="-228600" defTabSz="1042988" eaLnBrk="0" hangingPunct="0">
              <a:defRPr kumimoji="1" sz="3300">
                <a:solidFill>
                  <a:schemeClr val="tx1"/>
                </a:solidFill>
                <a:latin typeface="Times New Roman" pitchFamily="18" charset="0"/>
                <a:ea typeface="新細明體" pitchFamily="18" charset="-120"/>
              </a:defRPr>
            </a:lvl3pPr>
            <a:lvl4pPr marL="1600200" indent="-228600" defTabSz="1042988" eaLnBrk="0" hangingPunct="0">
              <a:defRPr kumimoji="1" sz="3300">
                <a:solidFill>
                  <a:schemeClr val="tx1"/>
                </a:solidFill>
                <a:latin typeface="Times New Roman" pitchFamily="18" charset="0"/>
                <a:ea typeface="新細明體" pitchFamily="18" charset="-120"/>
              </a:defRPr>
            </a:lvl4pPr>
            <a:lvl5pPr marL="2057400" indent="-228600" defTabSz="1042988" eaLnBrk="0" hangingPunct="0">
              <a:defRPr kumimoji="1" sz="3300">
                <a:solidFill>
                  <a:schemeClr val="tx1"/>
                </a:solidFill>
                <a:latin typeface="Times New Roman" pitchFamily="18" charset="0"/>
                <a:ea typeface="新細明體" pitchFamily="18" charset="-120"/>
              </a:defRPr>
            </a:lvl5pPr>
            <a:lvl6pPr marL="2514600" indent="-228600" defTabSz="1042988"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defTabSz="1042988"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defTabSz="1042988"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defTabSz="1042988"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algn="just" eaLnBrk="1" hangingPunct="1">
              <a:lnSpc>
                <a:spcPct val="150000"/>
              </a:lnSpc>
            </a:pPr>
            <a:r>
              <a:rPr lang="zh-TW" altLang="en-US" sz="4400" b="1" dirty="0">
                <a:ea typeface="標楷體" pitchFamily="65" charset="-120"/>
              </a:rPr>
              <a:t>					</a:t>
            </a:r>
            <a:r>
              <a:rPr lang="en-US" altLang="zh-TW" sz="4400" b="1" dirty="0" smtClean="0">
                <a:ea typeface="標楷體" pitchFamily="65" charset="-120"/>
              </a:rPr>
              <a:t>Stitching</a:t>
            </a:r>
          </a:p>
          <a:p>
            <a:pPr algn="just" eaLnBrk="1" hangingPunct="1">
              <a:lnSpc>
                <a:spcPct val="80000"/>
              </a:lnSpc>
            </a:pPr>
            <a:r>
              <a:rPr lang="zh-TW" altLang="en-US" sz="2800" dirty="0" smtClean="0">
                <a:ea typeface="標楷體" pitchFamily="65" charset="-120"/>
              </a:rPr>
              <a:t>        </a:t>
            </a:r>
            <a:r>
              <a:rPr lang="zh-TW" altLang="en-US" sz="2800" dirty="0" smtClean="0">
                <a:latin typeface="+mj-lt"/>
                <a:ea typeface="標楷體" panose="03000509000000000000" pitchFamily="65" charset="-120"/>
              </a:rPr>
              <a:t>找特徵點是拼接影像中</a:t>
            </a:r>
            <a:r>
              <a:rPr lang="zh-TW" altLang="en-US" sz="2800" dirty="0">
                <a:latin typeface="+mj-lt"/>
                <a:ea typeface="標楷體" panose="03000509000000000000" pitchFamily="65" charset="-120"/>
              </a:rPr>
              <a:t>極為重要的一部分</a:t>
            </a:r>
            <a:r>
              <a:rPr lang="zh-TW" altLang="en-US" sz="2800" dirty="0" smtClean="0">
                <a:latin typeface="+mj-lt"/>
                <a:ea typeface="標楷體" panose="03000509000000000000" pitchFamily="65" charset="-120"/>
              </a:rPr>
              <a:t>，</a:t>
            </a:r>
            <a:r>
              <a:rPr lang="zh-TW" altLang="en-US" sz="2800" dirty="0">
                <a:latin typeface="+mj-lt"/>
                <a:ea typeface="標楷體" panose="03000509000000000000" pitchFamily="65" charset="-120"/>
              </a:rPr>
              <a:t>影像拼接</a:t>
            </a:r>
            <a:r>
              <a:rPr lang="en-US" altLang="zh-TW" sz="2800" dirty="0">
                <a:latin typeface="+mj-lt"/>
                <a:ea typeface="標楷體" panose="03000509000000000000" pitchFamily="65" charset="-120"/>
              </a:rPr>
              <a:t>(Image Stitching)</a:t>
            </a:r>
            <a:r>
              <a:rPr lang="zh-TW" altLang="en-US" sz="2800" dirty="0">
                <a:latin typeface="+mj-lt"/>
                <a:ea typeface="標楷體" panose="03000509000000000000" pitchFamily="65" charset="-120"/>
              </a:rPr>
              <a:t>，在物理上的</a:t>
            </a:r>
            <a:r>
              <a:rPr lang="zh-TW" altLang="en-US" sz="2800" dirty="0" smtClean="0">
                <a:latin typeface="+mj-lt"/>
                <a:ea typeface="標楷體" panose="03000509000000000000" pitchFamily="65" charset="-120"/>
              </a:rPr>
              <a:t>意義即</a:t>
            </a:r>
            <a:r>
              <a:rPr lang="zh-TW" altLang="en-US" sz="2800" dirty="0">
                <a:latin typeface="+mj-lt"/>
                <a:ea typeface="標楷體" panose="03000509000000000000" pitchFamily="65" charset="-120"/>
              </a:rPr>
              <a:t>是找出任兩張影像相同的特徵點</a:t>
            </a:r>
            <a:r>
              <a:rPr lang="en-US" altLang="zh-TW" sz="2800" dirty="0">
                <a:latin typeface="+mj-lt"/>
                <a:ea typeface="標楷體" panose="03000509000000000000" pitchFamily="65" charset="-120"/>
              </a:rPr>
              <a:t>(Feature points)</a:t>
            </a:r>
            <a:r>
              <a:rPr lang="zh-TW" altLang="en-US" sz="2800" dirty="0">
                <a:latin typeface="+mj-lt"/>
                <a:ea typeface="標楷體" panose="03000509000000000000" pitchFamily="65" charset="-120"/>
              </a:rPr>
              <a:t>，去做縫合</a:t>
            </a:r>
            <a:r>
              <a:rPr lang="en-US" altLang="zh-TW" sz="2800" dirty="0">
                <a:latin typeface="+mj-lt"/>
                <a:ea typeface="標楷體" panose="03000509000000000000" pitchFamily="65" charset="-120"/>
              </a:rPr>
              <a:t>(Stitching)</a:t>
            </a:r>
            <a:r>
              <a:rPr lang="zh-TW" altLang="en-US" sz="2800" dirty="0">
                <a:latin typeface="+mj-lt"/>
                <a:ea typeface="標楷體" panose="03000509000000000000" pitchFamily="65" charset="-120"/>
              </a:rPr>
              <a:t>的動作</a:t>
            </a:r>
            <a:r>
              <a:rPr lang="zh-TW" altLang="en-US" sz="2800" dirty="0" smtClean="0">
                <a:latin typeface="+mj-lt"/>
                <a:ea typeface="標楷體" panose="03000509000000000000" pitchFamily="65" charset="-120"/>
              </a:rPr>
              <a:t>。</a:t>
            </a:r>
            <a:r>
              <a:rPr lang="zh-TW" altLang="fr-FR" sz="2800" dirty="0" smtClean="0">
                <a:solidFill>
                  <a:srgbClr val="000000"/>
                </a:solidFill>
                <a:latin typeface="+mj-lt"/>
                <a:ea typeface="標楷體" panose="03000509000000000000" pitchFamily="65" charset="-120"/>
              </a:rPr>
              <a:t>如</a:t>
            </a:r>
            <a:r>
              <a:rPr lang="fr-FR" altLang="zh-TW" sz="2800" dirty="0">
                <a:solidFill>
                  <a:srgbClr val="000000"/>
                </a:solidFill>
                <a:latin typeface="+mj-lt"/>
                <a:ea typeface="標楷體" panose="03000509000000000000" pitchFamily="65" charset="-120"/>
              </a:rPr>
              <a:t>Figure </a:t>
            </a:r>
            <a:r>
              <a:rPr lang="en-US" altLang="zh-TW" sz="2800" dirty="0" smtClean="0">
                <a:solidFill>
                  <a:srgbClr val="000000"/>
                </a:solidFill>
                <a:latin typeface="+mj-lt"/>
                <a:ea typeface="標楷體" panose="03000509000000000000" pitchFamily="65" charset="-120"/>
              </a:rPr>
              <a:t>4</a:t>
            </a:r>
            <a:r>
              <a:rPr lang="zh-TW" altLang="fr-FR" sz="2800" dirty="0" smtClean="0">
                <a:solidFill>
                  <a:srgbClr val="000000"/>
                </a:solidFill>
                <a:latin typeface="+mj-lt"/>
                <a:ea typeface="標楷體" panose="03000509000000000000" pitchFamily="65" charset="-120"/>
              </a:rPr>
              <a:t>所示</a:t>
            </a:r>
            <a:r>
              <a:rPr lang="zh-TW" altLang="en-US" sz="2800" dirty="0" smtClean="0">
                <a:solidFill>
                  <a:srgbClr val="000000"/>
                </a:solidFill>
                <a:latin typeface="+mj-lt"/>
                <a:ea typeface="標楷體" panose="03000509000000000000" pitchFamily="65" charset="-120"/>
              </a:rPr>
              <a:t>，此為</a:t>
            </a:r>
            <a:r>
              <a:rPr lang="en-US" altLang="zh-TW" sz="2800" dirty="0" err="1" smtClean="0">
                <a:solidFill>
                  <a:srgbClr val="000000"/>
                </a:solidFill>
                <a:latin typeface="+mj-lt"/>
                <a:ea typeface="標楷體" panose="03000509000000000000" pitchFamily="65" charset="-120"/>
              </a:rPr>
              <a:t>OpenCV</a:t>
            </a:r>
            <a:r>
              <a:rPr lang="zh-TW" altLang="en-US" sz="2800" dirty="0" smtClean="0">
                <a:solidFill>
                  <a:srgbClr val="000000"/>
                </a:solidFill>
                <a:latin typeface="+mj-lt"/>
                <a:ea typeface="標楷體" panose="03000509000000000000" pitchFamily="65" charset="-120"/>
              </a:rPr>
              <a:t>官方網站所提供的</a:t>
            </a:r>
            <a:r>
              <a:rPr lang="en-US" altLang="zh-TW" sz="2800" dirty="0" smtClean="0">
                <a:latin typeface="+mj-lt"/>
                <a:ea typeface="標楷體" panose="03000509000000000000" pitchFamily="65" charset="-120"/>
              </a:rPr>
              <a:t>Stitching</a:t>
            </a:r>
            <a:r>
              <a:rPr lang="zh-TW" altLang="en-US" sz="2800" dirty="0" smtClean="0">
                <a:latin typeface="+mj-lt"/>
                <a:ea typeface="標楷體" panose="03000509000000000000" pitchFamily="65" charset="-120"/>
              </a:rPr>
              <a:t> </a:t>
            </a:r>
            <a:r>
              <a:rPr lang="en-US" altLang="zh-TW" sz="2800" dirty="0" smtClean="0">
                <a:latin typeface="+mj-lt"/>
                <a:ea typeface="標楷體" panose="03000509000000000000" pitchFamily="65" charset="-120"/>
              </a:rPr>
              <a:t>Pipeline</a:t>
            </a:r>
            <a:r>
              <a:rPr lang="zh-TW" altLang="en-US" sz="2800" dirty="0" smtClean="0">
                <a:latin typeface="+mj-lt"/>
                <a:ea typeface="標楷體" panose="03000509000000000000" pitchFamily="65" charset="-120"/>
              </a:rPr>
              <a:t>，清楚的告訴我們拼接過程有哪些步驟，而以上</a:t>
            </a:r>
            <a:r>
              <a:rPr lang="zh-TW" altLang="en-US" sz="2800" dirty="0">
                <a:latin typeface="+mj-lt"/>
                <a:ea typeface="標楷體" panose="03000509000000000000" pitchFamily="65" charset="-120"/>
              </a:rPr>
              <a:t>步驟可視需求調整，來加快拼接速度</a:t>
            </a:r>
            <a:r>
              <a:rPr lang="zh-TW" altLang="en-US" sz="2800" dirty="0" smtClean="0">
                <a:latin typeface="+mj-lt"/>
                <a:ea typeface="標楷體" panose="03000509000000000000" pitchFamily="65" charset="-120"/>
              </a:rPr>
              <a:t>。</a:t>
            </a:r>
            <a:r>
              <a:rPr lang="zh-TW" altLang="zh-TW" sz="2800" dirty="0">
                <a:latin typeface="+mj-lt"/>
                <a:ea typeface="標楷體" panose="03000509000000000000" pitchFamily="65" charset="-120"/>
              </a:rPr>
              <a:t>而</a:t>
            </a:r>
            <a:r>
              <a:rPr lang="en-US" altLang="zh-TW" sz="2800" dirty="0">
                <a:latin typeface="+mj-lt"/>
                <a:ea typeface="標楷體" panose="03000509000000000000" pitchFamily="65" charset="-120"/>
              </a:rPr>
              <a:t>matching</a:t>
            </a:r>
            <a:r>
              <a:rPr lang="zh-TW" altLang="zh-TW" sz="2800" dirty="0">
                <a:latin typeface="+mj-lt"/>
                <a:ea typeface="標楷體" panose="03000509000000000000" pitchFamily="65" charset="-120"/>
              </a:rPr>
              <a:t>會花較多的時間，因為每張圖都需要兩兩比對特徵。</a:t>
            </a:r>
          </a:p>
          <a:p>
            <a:pPr algn="just" eaLnBrk="1" hangingPunct="1">
              <a:lnSpc>
                <a:spcPct val="80000"/>
              </a:lnSpc>
            </a:pPr>
            <a:endParaRPr lang="zh-TW" altLang="en-US" sz="2800" dirty="0">
              <a:solidFill>
                <a:srgbClr val="000000"/>
              </a:solidFill>
              <a:latin typeface="+mj-lt"/>
              <a:ea typeface="標楷體" panose="03000509000000000000" pitchFamily="65" charset="-120"/>
            </a:endParaRPr>
          </a:p>
          <a:p>
            <a:pPr algn="just" eaLnBrk="1" hangingPunct="1">
              <a:lnSpc>
                <a:spcPct val="80000"/>
              </a:lnSpc>
            </a:pPr>
            <a:endParaRPr lang="en-US" altLang="zh-TW" sz="2800" b="1" dirty="0" smtClean="0">
              <a:latin typeface="Shonar Bangla" panose="020B0502040204020203" pitchFamily="34" charset="0"/>
              <a:ea typeface="標楷體" pitchFamily="65" charset="-120"/>
              <a:cs typeface="Shonar Bangla" panose="020B0502040204020203" pitchFamily="34" charset="0"/>
            </a:endParaRPr>
          </a:p>
          <a:p>
            <a:pPr algn="just" eaLnBrk="1" hangingPunct="1">
              <a:lnSpc>
                <a:spcPct val="80000"/>
              </a:lnSpc>
            </a:pPr>
            <a:r>
              <a:rPr lang="zh-TW" altLang="en-US" sz="2800" dirty="0">
                <a:ea typeface="標楷體" pitchFamily="65" charset="-120"/>
              </a:rPr>
              <a:t>	</a:t>
            </a:r>
            <a:endParaRPr lang="en-US" altLang="zh-TW" sz="2800" dirty="0" smtClean="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32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ctr" eaLnBrk="1" hangingPunct="1">
              <a:lnSpc>
                <a:spcPct val="150000"/>
              </a:lnSpc>
            </a:pPr>
            <a:r>
              <a:rPr lang="zh-TW" altLang="en-US" sz="4400" b="1" dirty="0" smtClean="0">
                <a:latin typeface="標楷體" pitchFamily="65" charset="-120"/>
                <a:ea typeface="標楷體" pitchFamily="65" charset="-120"/>
              </a:rPr>
              <a:t>實驗結果</a:t>
            </a:r>
            <a:endParaRPr lang="en-US" altLang="zh-TW" sz="4400" b="1" dirty="0" smtClean="0">
              <a:latin typeface="標楷體" pitchFamily="65" charset="-120"/>
              <a:ea typeface="標楷體" pitchFamily="65" charset="-120"/>
            </a:endParaRPr>
          </a:p>
          <a:p>
            <a:pPr algn="ctr" eaLnBrk="1" hangingPunct="1">
              <a:lnSpc>
                <a:spcPct val="150000"/>
              </a:lnSpc>
            </a:pPr>
            <a:endParaRPr lang="en-US" altLang="zh-TW" sz="800" b="1" dirty="0">
              <a:latin typeface="標楷體" pitchFamily="65" charset="-120"/>
              <a:ea typeface="標楷體" pitchFamily="65" charset="-120"/>
            </a:endParaRPr>
          </a:p>
          <a:p>
            <a:pPr algn="just" eaLnBrk="1" hangingPunct="1">
              <a:lnSpc>
                <a:spcPct val="80000"/>
              </a:lnSpc>
            </a:pPr>
            <a:r>
              <a:rPr lang="zh-TW" altLang="en-US" sz="2800" dirty="0" smtClean="0">
                <a:latin typeface="+mj-lt"/>
                <a:ea typeface="標楷體" panose="03000509000000000000" pitchFamily="65" charset="-120"/>
              </a:rPr>
              <a:t>        </a:t>
            </a:r>
            <a:r>
              <a:rPr lang="zh-TW" altLang="zh-TW" sz="2800" dirty="0" smtClean="0">
                <a:latin typeface="+mj-lt"/>
                <a:ea typeface="標楷體" panose="03000509000000000000" pitchFamily="65" charset="-120"/>
              </a:rPr>
              <a:t>利用</a:t>
            </a:r>
            <a:r>
              <a:rPr lang="zh-TW" altLang="zh-TW" sz="2800" dirty="0">
                <a:latin typeface="+mj-lt"/>
                <a:ea typeface="標楷體" panose="03000509000000000000" pitchFamily="65" charset="-120"/>
              </a:rPr>
              <a:t>多高度定高定點自轉所拍出的</a:t>
            </a:r>
            <a:r>
              <a:rPr lang="en-US" altLang="zh-TW" sz="2800" dirty="0">
                <a:latin typeface="+mj-lt"/>
                <a:ea typeface="標楷體" panose="03000509000000000000" pitchFamily="65" charset="-120"/>
              </a:rPr>
              <a:t>Database(25</a:t>
            </a:r>
            <a:r>
              <a:rPr lang="zh-TW" altLang="zh-TW" sz="2800" dirty="0">
                <a:latin typeface="+mj-lt"/>
                <a:ea typeface="標楷體" panose="03000509000000000000" pitchFamily="65" charset="-120"/>
              </a:rPr>
              <a:t>張相片</a:t>
            </a:r>
            <a:r>
              <a:rPr lang="en-US" altLang="zh-TW" sz="2800" dirty="0" smtClean="0">
                <a:latin typeface="+mj-lt"/>
                <a:ea typeface="標楷體" panose="03000509000000000000" pitchFamily="65" charset="-120"/>
              </a:rPr>
              <a:t>)</a:t>
            </a:r>
            <a:r>
              <a:rPr lang="zh-TW" altLang="en-US" sz="2800" dirty="0" smtClean="0">
                <a:latin typeface="+mj-lt"/>
                <a:ea typeface="標楷體" panose="03000509000000000000" pitchFamily="65" charset="-120"/>
              </a:rPr>
              <a:t>，使用</a:t>
            </a:r>
            <a:r>
              <a:rPr lang="en-US" altLang="zh-TW" sz="2800" dirty="0" smtClean="0">
                <a:latin typeface="+mj-lt"/>
                <a:ea typeface="標楷體" panose="03000509000000000000" pitchFamily="65" charset="-120"/>
              </a:rPr>
              <a:t>3</a:t>
            </a:r>
            <a:r>
              <a:rPr lang="zh-TW" altLang="en-US" sz="2800" dirty="0" smtClean="0">
                <a:latin typeface="+mj-lt"/>
                <a:ea typeface="標楷體" panose="03000509000000000000" pitchFamily="65" charset="-120"/>
              </a:rPr>
              <a:t>種不同的程式，分別是</a:t>
            </a:r>
            <a:r>
              <a:rPr lang="en-US" altLang="zh-TW" sz="2800" dirty="0" err="1" smtClean="0">
                <a:latin typeface="+mj-lt"/>
                <a:ea typeface="標楷體" panose="03000509000000000000" pitchFamily="65" charset="-120"/>
              </a:rPr>
              <a:t>OpenCV</a:t>
            </a:r>
            <a:r>
              <a:rPr lang="zh-TW" altLang="en-US" sz="2800" dirty="0" smtClean="0">
                <a:latin typeface="+mj-lt"/>
                <a:ea typeface="標楷體" panose="03000509000000000000" pitchFamily="65" charset="-120"/>
              </a:rPr>
              <a:t>、</a:t>
            </a:r>
            <a:r>
              <a:rPr lang="en-US" altLang="zh-TW" sz="2800" dirty="0" smtClean="0">
                <a:latin typeface="+mj-lt"/>
                <a:ea typeface="標楷體" panose="03000509000000000000" pitchFamily="65" charset="-120"/>
                <a:cs typeface="Times New Roman" panose="02020603050405020304" pitchFamily="18" charset="0"/>
              </a:rPr>
              <a:t>Microsoft </a:t>
            </a:r>
            <a:r>
              <a:rPr lang="en-US" altLang="zh-TW" sz="2800" dirty="0">
                <a:latin typeface="+mj-lt"/>
                <a:ea typeface="標楷體" panose="03000509000000000000" pitchFamily="65" charset="-120"/>
                <a:cs typeface="Times New Roman" panose="02020603050405020304" pitchFamily="18" charset="0"/>
              </a:rPr>
              <a:t>ICE</a:t>
            </a:r>
            <a:r>
              <a:rPr lang="zh-TW" altLang="en-US" sz="2800" dirty="0">
                <a:latin typeface="+mj-lt"/>
                <a:ea typeface="標楷體" panose="03000509000000000000" pitchFamily="65" charset="-120"/>
                <a:cs typeface="Times New Roman" panose="02020603050405020304" pitchFamily="18" charset="0"/>
              </a:rPr>
              <a:t>以及</a:t>
            </a:r>
            <a:r>
              <a:rPr lang="en-US" altLang="zh-TW" sz="2800" dirty="0" smtClean="0">
                <a:latin typeface="+mj-lt"/>
                <a:ea typeface="標楷體" panose="03000509000000000000" pitchFamily="65" charset="-120"/>
                <a:cs typeface="Times New Roman" panose="02020603050405020304" pitchFamily="18" charset="0"/>
              </a:rPr>
              <a:t>Photoshop</a:t>
            </a:r>
            <a:r>
              <a:rPr lang="zh-TW" altLang="en-US" sz="2800" dirty="0" smtClean="0">
                <a:latin typeface="+mj-lt"/>
                <a:ea typeface="標楷體" panose="03000509000000000000" pitchFamily="65" charset="-120"/>
                <a:cs typeface="Times New Roman" panose="02020603050405020304" pitchFamily="18" charset="0"/>
              </a:rPr>
              <a:t>進行拼接，得出結果如</a:t>
            </a:r>
            <a:r>
              <a:rPr lang="fr-FR" altLang="zh-TW" sz="2800" dirty="0">
                <a:solidFill>
                  <a:srgbClr val="000000"/>
                </a:solidFill>
                <a:latin typeface="+mj-lt"/>
                <a:ea typeface="標楷體" panose="03000509000000000000" pitchFamily="65" charset="-120"/>
              </a:rPr>
              <a:t>Figure </a:t>
            </a:r>
            <a:r>
              <a:rPr lang="en-US" altLang="zh-TW" sz="2800" dirty="0" smtClean="0">
                <a:solidFill>
                  <a:srgbClr val="000000"/>
                </a:solidFill>
                <a:latin typeface="+mj-lt"/>
                <a:ea typeface="標楷體" panose="03000509000000000000" pitchFamily="65" charset="-120"/>
              </a:rPr>
              <a:t>5~7</a:t>
            </a:r>
            <a:r>
              <a:rPr lang="zh-TW" altLang="en-US" sz="2800" dirty="0" smtClean="0">
                <a:solidFill>
                  <a:srgbClr val="000000"/>
                </a:solidFill>
                <a:latin typeface="+mj-lt"/>
                <a:ea typeface="標楷體" panose="03000509000000000000" pitchFamily="65" charset="-120"/>
              </a:rPr>
              <a:t>所示。</a:t>
            </a:r>
            <a:endParaRPr lang="zh-TW" altLang="zh-TW" sz="2800" dirty="0">
              <a:latin typeface="+mj-lt"/>
              <a:ea typeface="標楷體" panose="03000509000000000000" pitchFamily="65" charset="-120"/>
            </a:endParaRPr>
          </a:p>
          <a:p>
            <a:pPr algn="just" eaLnBrk="1" hangingPunct="1">
              <a:lnSpc>
                <a:spcPct val="80000"/>
              </a:lnSpc>
            </a:pPr>
            <a:r>
              <a:rPr lang="zh-TW" altLang="en-US" sz="2800" dirty="0" smtClean="0">
                <a:ea typeface="標楷體" pitchFamily="65" charset="-120"/>
              </a:rPr>
              <a:t>        </a:t>
            </a: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2800" dirty="0">
              <a:latin typeface="標楷體" pitchFamily="65" charset="-120"/>
              <a:ea typeface="標楷體" pitchFamily="65" charset="-120"/>
            </a:endParaRPr>
          </a:p>
          <a:p>
            <a:pPr algn="just" eaLnBrk="1" hangingPunct="1">
              <a:lnSpc>
                <a:spcPct val="80000"/>
              </a:lnSpc>
            </a:pPr>
            <a:endParaRPr lang="en-US" altLang="zh-TW" sz="2800" dirty="0" smtClean="0">
              <a:latin typeface="標楷體" pitchFamily="65" charset="-120"/>
              <a:ea typeface="標楷體" pitchFamily="65" charset="-120"/>
            </a:endParaRPr>
          </a:p>
          <a:p>
            <a:pPr algn="just" eaLnBrk="1" hangingPunct="1">
              <a:lnSpc>
                <a:spcPct val="80000"/>
              </a:lnSpc>
            </a:pPr>
            <a:endParaRPr lang="en-US" altLang="zh-TW" sz="3600" dirty="0">
              <a:latin typeface="標楷體" pitchFamily="65" charset="-120"/>
              <a:ea typeface="標楷體" pitchFamily="65" charset="-120"/>
            </a:endParaRPr>
          </a:p>
          <a:p>
            <a:pPr algn="ctr" eaLnBrk="1" hangingPunct="1">
              <a:lnSpc>
                <a:spcPct val="80000"/>
              </a:lnSpc>
              <a:spcAft>
                <a:spcPct val="40000"/>
              </a:spcAft>
            </a:pPr>
            <a:endParaRPr lang="zh-TW" altLang="en-US" sz="4400" b="1" dirty="0">
              <a:ea typeface="標楷體" pitchFamily="65" charset="-120"/>
            </a:endParaRPr>
          </a:p>
          <a:p>
            <a:pPr algn="ctr" eaLnBrk="1" hangingPunct="1">
              <a:lnSpc>
                <a:spcPct val="80000"/>
              </a:lnSpc>
              <a:spcAft>
                <a:spcPct val="40000"/>
              </a:spcAft>
            </a:pPr>
            <a:endParaRPr lang="zh-TW" altLang="en-US" sz="4400" b="1" dirty="0">
              <a:ea typeface="標楷體" pitchFamily="65" charset="-120"/>
            </a:endParaRPr>
          </a:p>
          <a:p>
            <a:pPr algn="ctr" eaLnBrk="1" hangingPunct="1">
              <a:lnSpc>
                <a:spcPct val="80000"/>
              </a:lnSpc>
              <a:spcAft>
                <a:spcPct val="40000"/>
              </a:spcAft>
            </a:pPr>
            <a:endParaRPr lang="en-US" altLang="zh-TW" sz="4400" b="1" dirty="0" smtClean="0">
              <a:ea typeface="標楷體" pitchFamily="65" charset="-120"/>
            </a:endParaRPr>
          </a:p>
          <a:p>
            <a:pPr algn="ctr" eaLnBrk="1" hangingPunct="1">
              <a:lnSpc>
                <a:spcPct val="80000"/>
              </a:lnSpc>
              <a:spcAft>
                <a:spcPct val="40000"/>
              </a:spcAft>
            </a:pPr>
            <a:endParaRPr lang="en-US" altLang="zh-TW" sz="4400" b="1" dirty="0">
              <a:ea typeface="標楷體" pitchFamily="65" charset="-120"/>
            </a:endParaRPr>
          </a:p>
          <a:p>
            <a:pPr algn="ctr" eaLnBrk="1" hangingPunct="1">
              <a:lnSpc>
                <a:spcPct val="80000"/>
              </a:lnSpc>
              <a:spcAft>
                <a:spcPct val="40000"/>
              </a:spcAft>
            </a:pPr>
            <a:endParaRPr lang="en-US" altLang="zh-TW" sz="4400" b="1" dirty="0" smtClean="0">
              <a:ea typeface="標楷體" pitchFamily="65" charset="-120"/>
            </a:endParaRPr>
          </a:p>
          <a:p>
            <a:pPr algn="ctr" eaLnBrk="1" hangingPunct="1">
              <a:lnSpc>
                <a:spcPct val="80000"/>
              </a:lnSpc>
              <a:spcAft>
                <a:spcPct val="40000"/>
              </a:spcAft>
            </a:pPr>
            <a:endParaRPr lang="en-US" altLang="zh-TW" sz="2800" b="1" dirty="0">
              <a:ea typeface="標楷體" pitchFamily="65" charset="-120"/>
            </a:endParaRPr>
          </a:p>
          <a:p>
            <a:pPr algn="ctr" eaLnBrk="1" hangingPunct="1">
              <a:lnSpc>
                <a:spcPct val="80000"/>
              </a:lnSpc>
              <a:spcAft>
                <a:spcPct val="40000"/>
              </a:spcAft>
            </a:pPr>
            <a:endParaRPr lang="en-US" altLang="zh-TW" sz="4400" b="1" dirty="0" smtClean="0">
              <a:ea typeface="標楷體" pitchFamily="65" charset="-120"/>
            </a:endParaRPr>
          </a:p>
          <a:p>
            <a:pPr algn="ctr" eaLnBrk="1" hangingPunct="1">
              <a:lnSpc>
                <a:spcPct val="80000"/>
              </a:lnSpc>
              <a:spcAft>
                <a:spcPct val="40000"/>
              </a:spcAft>
            </a:pPr>
            <a:endParaRPr lang="en-US" altLang="zh-TW" sz="4400" b="1" dirty="0">
              <a:ea typeface="標楷體" pitchFamily="65" charset="-120"/>
            </a:endParaRPr>
          </a:p>
          <a:p>
            <a:pPr algn="ctr" eaLnBrk="1" hangingPunct="1">
              <a:lnSpc>
                <a:spcPct val="80000"/>
              </a:lnSpc>
              <a:spcAft>
                <a:spcPct val="40000"/>
              </a:spcAft>
            </a:pPr>
            <a:endParaRPr lang="en-US" altLang="zh-TW" sz="2800" b="1" dirty="0">
              <a:ea typeface="標楷體" pitchFamily="65" charset="-120"/>
            </a:endParaRPr>
          </a:p>
          <a:p>
            <a:pPr algn="ctr" eaLnBrk="1" hangingPunct="1">
              <a:lnSpc>
                <a:spcPct val="80000"/>
              </a:lnSpc>
              <a:spcAft>
                <a:spcPct val="40000"/>
              </a:spcAft>
            </a:pPr>
            <a:endParaRPr lang="en-US" altLang="zh-TW" sz="2800" b="1" dirty="0">
              <a:ea typeface="標楷體" pitchFamily="65" charset="-120"/>
            </a:endParaRPr>
          </a:p>
          <a:p>
            <a:pPr algn="ctr" eaLnBrk="1" hangingPunct="1">
              <a:lnSpc>
                <a:spcPct val="80000"/>
              </a:lnSpc>
              <a:spcAft>
                <a:spcPct val="40000"/>
              </a:spcAft>
            </a:pPr>
            <a:endParaRPr lang="en-US" altLang="zh-TW" sz="4400" b="1" dirty="0">
              <a:ea typeface="標楷體" pitchFamily="65" charset="-120"/>
            </a:endParaRPr>
          </a:p>
          <a:p>
            <a:pPr algn="ctr" eaLnBrk="1" hangingPunct="1">
              <a:lnSpc>
                <a:spcPct val="80000"/>
              </a:lnSpc>
              <a:spcAft>
                <a:spcPct val="40000"/>
              </a:spcAft>
            </a:pPr>
            <a:endParaRPr lang="en-US" altLang="zh-TW" sz="2800" b="1" dirty="0" smtClean="0">
              <a:ea typeface="標楷體" pitchFamily="65" charset="-120"/>
            </a:endParaRPr>
          </a:p>
          <a:p>
            <a:pPr algn="ctr" eaLnBrk="1" hangingPunct="1">
              <a:lnSpc>
                <a:spcPct val="80000"/>
              </a:lnSpc>
              <a:spcAft>
                <a:spcPct val="40000"/>
              </a:spcAft>
            </a:pPr>
            <a:endParaRPr lang="en-US" altLang="zh-TW" sz="2000" b="1" dirty="0" smtClean="0">
              <a:ea typeface="標楷體" pitchFamily="65" charset="-120"/>
            </a:endParaRPr>
          </a:p>
          <a:p>
            <a:pPr algn="ctr" eaLnBrk="1" hangingPunct="1">
              <a:lnSpc>
                <a:spcPct val="80000"/>
              </a:lnSpc>
              <a:spcAft>
                <a:spcPct val="40000"/>
              </a:spcAft>
            </a:pPr>
            <a:endParaRPr lang="en-US" altLang="zh-TW" sz="2400" b="1" dirty="0">
              <a:ea typeface="標楷體" pitchFamily="65" charset="-120"/>
            </a:endParaRPr>
          </a:p>
          <a:p>
            <a:pPr algn="ctr" eaLnBrk="1" hangingPunct="1">
              <a:spcAft>
                <a:spcPct val="40000"/>
              </a:spcAft>
            </a:pPr>
            <a:r>
              <a:rPr lang="zh-TW" altLang="en-US" sz="4400" b="1" dirty="0" smtClean="0">
                <a:ea typeface="標楷體" pitchFamily="65" charset="-120"/>
              </a:rPr>
              <a:t>結論</a:t>
            </a:r>
            <a:r>
              <a:rPr lang="zh-TW" altLang="en-US" sz="4400" b="1" dirty="0">
                <a:ea typeface="標楷體" pitchFamily="65" charset="-120"/>
              </a:rPr>
              <a:t>與未來展望</a:t>
            </a:r>
            <a:endParaRPr lang="en-US" altLang="zh-TW" sz="4400" b="1" dirty="0">
              <a:ea typeface="標楷體" pitchFamily="65" charset="-120"/>
            </a:endParaRPr>
          </a:p>
          <a:p>
            <a:pPr algn="just" eaLnBrk="1">
              <a:lnSpc>
                <a:spcPct val="80000"/>
              </a:lnSpc>
              <a:spcBef>
                <a:spcPct val="20000"/>
              </a:spcBef>
            </a:pPr>
            <a:r>
              <a:rPr lang="zh-TW" altLang="en-US" sz="2800" dirty="0" smtClean="0">
                <a:ea typeface="標楷體" pitchFamily="65" charset="-120"/>
              </a:rPr>
              <a:t>        </a:t>
            </a:r>
            <a:r>
              <a:rPr lang="zh-TW" altLang="zh-TW" sz="2800" dirty="0">
                <a:latin typeface="+mn-lt"/>
                <a:ea typeface="標楷體" panose="03000509000000000000" pitchFamily="65" charset="-120"/>
              </a:rPr>
              <a:t>我們藉由不同的飛行方式及角度建立</a:t>
            </a:r>
            <a:r>
              <a:rPr lang="en-US" altLang="zh-TW" sz="2800" dirty="0">
                <a:latin typeface="+mn-lt"/>
                <a:ea typeface="標楷體" panose="03000509000000000000" pitchFamily="65" charset="-120"/>
              </a:rPr>
              <a:t>Database</a:t>
            </a:r>
            <a:r>
              <a:rPr lang="zh-TW" altLang="zh-TW" sz="2800" dirty="0">
                <a:latin typeface="+mn-lt"/>
                <a:ea typeface="標楷體" panose="03000509000000000000" pitchFamily="65" charset="-120"/>
              </a:rPr>
              <a:t>，再使用</a:t>
            </a:r>
            <a:r>
              <a:rPr lang="en-US" altLang="zh-TW" sz="2800" dirty="0" err="1">
                <a:latin typeface="+mn-lt"/>
                <a:ea typeface="標楷體" panose="03000509000000000000" pitchFamily="65" charset="-120"/>
              </a:rPr>
              <a:t>opencv</a:t>
            </a:r>
            <a:r>
              <a:rPr lang="zh-TW" altLang="zh-TW" sz="2800" dirty="0">
                <a:latin typeface="+mn-lt"/>
                <a:ea typeface="標楷體" panose="03000509000000000000" pitchFamily="65" charset="-120"/>
              </a:rPr>
              <a:t>、</a:t>
            </a:r>
            <a:r>
              <a:rPr lang="en-US" altLang="zh-TW" sz="2800" dirty="0">
                <a:latin typeface="+mn-lt"/>
                <a:ea typeface="標楷體" panose="03000509000000000000" pitchFamily="65" charset="-120"/>
              </a:rPr>
              <a:t>ICE</a:t>
            </a:r>
            <a:r>
              <a:rPr lang="zh-TW" altLang="zh-TW" sz="2800" dirty="0">
                <a:latin typeface="+mn-lt"/>
                <a:ea typeface="標楷體" panose="03000509000000000000" pitchFamily="65" charset="-120"/>
              </a:rPr>
              <a:t>及</a:t>
            </a:r>
            <a:r>
              <a:rPr lang="en-US" altLang="zh-TW" sz="2800" dirty="0" err="1">
                <a:latin typeface="+mn-lt"/>
                <a:ea typeface="標楷體" panose="03000509000000000000" pitchFamily="65" charset="-120"/>
              </a:rPr>
              <a:t>photoshop</a:t>
            </a:r>
            <a:r>
              <a:rPr lang="zh-TW" altLang="zh-TW" sz="2800" dirty="0">
                <a:latin typeface="+mn-lt"/>
                <a:ea typeface="標楷體" panose="03000509000000000000" pitchFamily="65" charset="-120"/>
              </a:rPr>
              <a:t>將空拍後的照片合成全景，但因為我們所使用的合成方式是讓系統去自動合成，難免和預期的有所落差，也有將範例程式做修改並且調整參數去做拼接，經過實驗後可整理出下表</a:t>
            </a:r>
            <a:r>
              <a:rPr lang="en-US" altLang="zh-TW" sz="2800" dirty="0">
                <a:latin typeface="+mn-lt"/>
                <a:ea typeface="標楷體" panose="03000509000000000000" pitchFamily="65" charset="-120"/>
              </a:rPr>
              <a:t>:</a:t>
            </a:r>
          </a:p>
          <a:p>
            <a:pPr algn="just" eaLnBrk="1">
              <a:lnSpc>
                <a:spcPct val="80000"/>
              </a:lnSpc>
              <a:spcBef>
                <a:spcPct val="20000"/>
              </a:spcBef>
            </a:pPr>
            <a:endParaRPr lang="en-US" altLang="zh-TW" sz="2800" dirty="0">
              <a:latin typeface="標楷體" panose="03000509000000000000" pitchFamily="65" charset="-120"/>
              <a:ea typeface="標楷體" panose="03000509000000000000" pitchFamily="65" charset="-120"/>
            </a:endParaRPr>
          </a:p>
          <a:p>
            <a:pPr algn="just" eaLnBrk="1">
              <a:lnSpc>
                <a:spcPct val="80000"/>
              </a:lnSpc>
              <a:spcBef>
                <a:spcPct val="20000"/>
              </a:spcBef>
            </a:pPr>
            <a:endParaRPr lang="en-US" altLang="zh-TW" sz="2800" dirty="0" smtClean="0">
              <a:latin typeface="標楷體" panose="03000509000000000000" pitchFamily="65" charset="-120"/>
              <a:ea typeface="標楷體" panose="03000509000000000000" pitchFamily="65" charset="-120"/>
            </a:endParaRPr>
          </a:p>
          <a:p>
            <a:pPr algn="just" eaLnBrk="1">
              <a:lnSpc>
                <a:spcPct val="80000"/>
              </a:lnSpc>
              <a:spcBef>
                <a:spcPct val="20000"/>
              </a:spcBef>
            </a:pPr>
            <a:endParaRPr lang="en-US" altLang="zh-TW" sz="2800" dirty="0">
              <a:latin typeface="標楷體" panose="03000509000000000000" pitchFamily="65" charset="-120"/>
              <a:ea typeface="標楷體" panose="03000509000000000000" pitchFamily="65" charset="-120"/>
            </a:endParaRPr>
          </a:p>
          <a:p>
            <a:pPr algn="just" eaLnBrk="1">
              <a:lnSpc>
                <a:spcPct val="80000"/>
              </a:lnSpc>
              <a:spcBef>
                <a:spcPct val="20000"/>
              </a:spcBef>
            </a:pPr>
            <a:endParaRPr lang="en-US" altLang="zh-TW" sz="2800" dirty="0" smtClean="0">
              <a:latin typeface="標楷體" panose="03000509000000000000" pitchFamily="65" charset="-120"/>
              <a:ea typeface="標楷體" panose="03000509000000000000" pitchFamily="65" charset="-120"/>
            </a:endParaRPr>
          </a:p>
          <a:p>
            <a:pPr algn="just" eaLnBrk="1">
              <a:lnSpc>
                <a:spcPct val="80000"/>
              </a:lnSpc>
              <a:spcBef>
                <a:spcPct val="20000"/>
              </a:spcBef>
            </a:pPr>
            <a:endParaRPr lang="en-US" altLang="zh-TW" sz="2800" dirty="0">
              <a:latin typeface="標楷體" panose="03000509000000000000" pitchFamily="65" charset="-120"/>
              <a:ea typeface="標楷體" panose="03000509000000000000" pitchFamily="65" charset="-120"/>
            </a:endParaRPr>
          </a:p>
          <a:p>
            <a:pPr algn="just" eaLnBrk="1">
              <a:lnSpc>
                <a:spcPct val="80000"/>
              </a:lnSpc>
              <a:spcBef>
                <a:spcPct val="20000"/>
              </a:spcBef>
            </a:pPr>
            <a:endParaRPr lang="en-US" altLang="zh-TW" sz="2800" dirty="0" smtClean="0">
              <a:latin typeface="標楷體" panose="03000509000000000000" pitchFamily="65" charset="-120"/>
              <a:ea typeface="標楷體" panose="03000509000000000000" pitchFamily="65" charset="-120"/>
            </a:endParaRPr>
          </a:p>
          <a:p>
            <a:pPr algn="just" eaLnBrk="1">
              <a:lnSpc>
                <a:spcPct val="80000"/>
              </a:lnSpc>
              <a:spcBef>
                <a:spcPct val="20000"/>
              </a:spcBef>
            </a:pPr>
            <a:endParaRPr lang="en-US" altLang="zh-TW" sz="2800" dirty="0">
              <a:latin typeface="+mj-lt"/>
              <a:ea typeface="標楷體" panose="03000509000000000000" pitchFamily="65" charset="-120"/>
            </a:endParaRPr>
          </a:p>
          <a:p>
            <a:pPr algn="just" eaLnBrk="1">
              <a:lnSpc>
                <a:spcPct val="80000"/>
              </a:lnSpc>
              <a:spcBef>
                <a:spcPct val="20000"/>
              </a:spcBef>
            </a:pPr>
            <a:r>
              <a:rPr lang="zh-TW" altLang="en-US" sz="2800" dirty="0" smtClean="0">
                <a:latin typeface="+mj-lt"/>
                <a:ea typeface="標楷體" panose="03000509000000000000" pitchFamily="65" charset="-120"/>
              </a:rPr>
              <a:t>        </a:t>
            </a:r>
            <a:r>
              <a:rPr lang="zh-TW" altLang="zh-TW" sz="2800" dirty="0" smtClean="0">
                <a:latin typeface="+mj-lt"/>
                <a:ea typeface="標楷體" panose="03000509000000000000" pitchFamily="65" charset="-120"/>
              </a:rPr>
              <a:t>本</a:t>
            </a:r>
            <a:r>
              <a:rPr lang="zh-TW" altLang="zh-TW" sz="2800" dirty="0">
                <a:latin typeface="+mj-lt"/>
                <a:ea typeface="標楷體" panose="03000509000000000000" pitchFamily="65" charset="-120"/>
              </a:rPr>
              <a:t>專題為透過空拍機收集資料再使用程式進行拼接，並希望能直接展現出建築物全景之風貌，不需透過各種角度及位置來欣賞。我們透過四旋翼飛行器來取得影像，並利用</a:t>
            </a:r>
            <a:r>
              <a:rPr lang="en-US" altLang="zh-TW" sz="2800" dirty="0" err="1">
                <a:latin typeface="+mj-lt"/>
                <a:ea typeface="標楷體" panose="03000509000000000000" pitchFamily="65" charset="-120"/>
              </a:rPr>
              <a:t>OpenCV</a:t>
            </a:r>
            <a:r>
              <a:rPr lang="zh-TW" altLang="zh-TW" sz="2800" dirty="0">
                <a:latin typeface="+mj-lt"/>
                <a:ea typeface="標楷體" panose="03000509000000000000" pitchFamily="65" charset="-120"/>
              </a:rPr>
              <a:t>及其他軟體來實現我們的</a:t>
            </a:r>
            <a:r>
              <a:rPr lang="zh-TW" altLang="zh-TW" sz="2800" dirty="0" smtClean="0">
                <a:latin typeface="+mj-lt"/>
                <a:ea typeface="標楷體" panose="03000509000000000000" pitchFamily="65" charset="-120"/>
              </a:rPr>
              <a:t>想法</a:t>
            </a:r>
            <a:r>
              <a:rPr lang="zh-TW" altLang="en-US" sz="2800" dirty="0" smtClean="0">
                <a:latin typeface="+mj-lt"/>
                <a:ea typeface="標楷體" panose="03000509000000000000" pitchFamily="65" charset="-120"/>
              </a:rPr>
              <a:t>，未來也希望能克服角度以及其它問題，拼接出範圍更大、效果更佳的全景影像。</a:t>
            </a:r>
            <a:endParaRPr lang="zh-TW" altLang="zh-TW" sz="2800" dirty="0">
              <a:latin typeface="+mj-lt"/>
              <a:ea typeface="標楷體" panose="03000509000000000000" pitchFamily="65" charset="-120"/>
            </a:endParaRPr>
          </a:p>
          <a:p>
            <a:pPr algn="just" eaLnBrk="1">
              <a:lnSpc>
                <a:spcPct val="80000"/>
              </a:lnSpc>
              <a:spcBef>
                <a:spcPct val="20000"/>
              </a:spcBef>
            </a:pPr>
            <a:endParaRPr lang="zh-TW" altLang="en-US" sz="2800" dirty="0">
              <a:latin typeface="標楷體" pitchFamily="65" charset="-120"/>
              <a:ea typeface="標楷體" pitchFamily="65" charset="-120"/>
            </a:endParaRPr>
          </a:p>
        </p:txBody>
      </p:sp>
      <p:pic>
        <p:nvPicPr>
          <p:cNvPr id="38"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019" t="21955" r="24311" b="32269"/>
          <a:stretch/>
        </p:blipFill>
        <p:spPr bwMode="auto">
          <a:xfrm>
            <a:off x="1385449" y="15229609"/>
            <a:ext cx="5269550" cy="3600000"/>
          </a:xfrm>
          <a:prstGeom prst="rect">
            <a:avLst/>
          </a:prstGeom>
          <a:noFill/>
          <a:ln>
            <a:noFill/>
          </a:ln>
          <a:effectLst>
            <a:glow rad="127000">
              <a:schemeClr val="accent1">
                <a:alpha val="0"/>
              </a:schemeClr>
            </a:glo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矩形 40"/>
          <p:cNvSpPr>
            <a:spLocks noChangeArrowheads="1"/>
          </p:cNvSpPr>
          <p:nvPr/>
        </p:nvSpPr>
        <p:spPr bwMode="auto">
          <a:xfrm>
            <a:off x="3614976" y="18922634"/>
            <a:ext cx="686681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eaLnBrk="1" hangingPunct="1"/>
            <a:r>
              <a:rPr lang="en-US" altLang="en-US" sz="2800" dirty="0">
                <a:latin typeface="+mj-lt"/>
                <a:ea typeface="標楷體" pitchFamily="65" charset="-120"/>
              </a:rPr>
              <a:t>Figure </a:t>
            </a:r>
            <a:r>
              <a:rPr lang="en-US" altLang="zh-TW" sz="2800" dirty="0" smtClean="0">
                <a:latin typeface="+mj-lt"/>
                <a:ea typeface="標楷體" pitchFamily="65" charset="-120"/>
              </a:rPr>
              <a:t>1</a:t>
            </a:r>
            <a:r>
              <a:rPr lang="en-US" altLang="en-US" dirty="0" smtClean="0">
                <a:latin typeface="+mj-lt"/>
              </a:rPr>
              <a:t>、</a:t>
            </a:r>
            <a:r>
              <a:rPr lang="en-US" altLang="zh-TW" sz="2800" dirty="0" smtClean="0">
                <a:latin typeface="+mj-lt"/>
                <a:ea typeface="標楷體" panose="03000509000000000000" pitchFamily="65" charset="-120"/>
              </a:rPr>
              <a:t>Phantom </a:t>
            </a:r>
            <a:r>
              <a:rPr lang="en-US" altLang="zh-TW" sz="2800" dirty="0">
                <a:latin typeface="+mj-lt"/>
                <a:ea typeface="標楷體" panose="03000509000000000000" pitchFamily="65" charset="-120"/>
              </a:rPr>
              <a:t>2 Vision</a:t>
            </a:r>
            <a:r>
              <a:rPr lang="en-US" altLang="zh-TW" sz="2800" dirty="0" smtClean="0">
                <a:latin typeface="+mj-lt"/>
                <a:ea typeface="標楷體" panose="03000509000000000000" pitchFamily="65" charset="-120"/>
              </a:rPr>
              <a:t>+</a:t>
            </a:r>
            <a:r>
              <a:rPr lang="zh-TW" altLang="en-US" sz="2800" dirty="0" smtClean="0">
                <a:latin typeface="+mj-lt"/>
                <a:ea typeface="標楷體" panose="03000509000000000000" pitchFamily="65" charset="-120"/>
              </a:rPr>
              <a:t>與</a:t>
            </a:r>
            <a:r>
              <a:rPr lang="en-US" altLang="zh-TW" sz="2800" dirty="0">
                <a:ea typeface="標楷體" panose="03000509000000000000" pitchFamily="65" charset="-120"/>
              </a:rPr>
              <a:t>GoPro Hero3</a:t>
            </a:r>
            <a:endParaRPr lang="zh-TW" altLang="en-US" sz="2800" dirty="0">
              <a:latin typeface="+mj-lt"/>
              <a:ea typeface="標楷體" pitchFamily="65" charset="-120"/>
            </a:endParaRPr>
          </a:p>
        </p:txBody>
      </p:sp>
      <p:pic>
        <p:nvPicPr>
          <p:cNvPr id="42" name="圖片 41" descr="http://cdn1.techbang.com.tw/system/images/111832/original/7e09e0bcc425df1bfdbfa2215bf82c3f.jpg?1359367596"/>
          <p:cNvPicPr/>
          <p:nvPr/>
        </p:nvPicPr>
        <p:blipFill rotWithShape="1">
          <a:blip r:embed="rId4" cstate="print">
            <a:extLst>
              <a:ext uri="{28A0092B-C50C-407E-A947-70E740481C1C}">
                <a14:useLocalDpi xmlns:a14="http://schemas.microsoft.com/office/drawing/2010/main" val="0"/>
              </a:ext>
            </a:extLst>
          </a:blip>
          <a:srcRect l="23069" t="22903" r="24437" b="18340"/>
          <a:stretch/>
        </p:blipFill>
        <p:spPr bwMode="auto">
          <a:xfrm>
            <a:off x="7108917" y="15215095"/>
            <a:ext cx="5323626" cy="3600000"/>
          </a:xfrm>
          <a:prstGeom prst="rect">
            <a:avLst/>
          </a:prstGeom>
          <a:noFill/>
          <a:ln>
            <a:noFill/>
          </a:ln>
          <a:extLst>
            <a:ext uri="{53640926-AAD7-44D8-BBD7-CCE9431645EC}">
              <a14:shadowObscured xmlns:a14="http://schemas.microsoft.com/office/drawing/2010/main"/>
            </a:ext>
          </a:extLst>
        </p:spPr>
      </p:pic>
      <p:grpSp>
        <p:nvGrpSpPr>
          <p:cNvPr id="43" name="群組 42"/>
          <p:cNvGrpSpPr/>
          <p:nvPr/>
        </p:nvGrpSpPr>
        <p:grpSpPr>
          <a:xfrm>
            <a:off x="3955860" y="22334781"/>
            <a:ext cx="6649725" cy="6046054"/>
            <a:chOff x="2040703" y="1556792"/>
            <a:chExt cx="4938472" cy="4868211"/>
          </a:xfrm>
          <a:noFill/>
        </p:grpSpPr>
        <p:sp>
          <p:nvSpPr>
            <p:cNvPr id="44" name="流程圖: 程序 43"/>
            <p:cNvSpPr/>
            <p:nvPr/>
          </p:nvSpPr>
          <p:spPr>
            <a:xfrm>
              <a:off x="2040703" y="2187941"/>
              <a:ext cx="1534750" cy="755494"/>
            </a:xfrm>
            <a:prstGeom prst="flowChart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ltLang="zh-TW" sz="2800" b="1" dirty="0" smtClean="0">
                <a:solidFill>
                  <a:schemeClr val="tx1"/>
                </a:solidFill>
                <a:latin typeface="標楷體" panose="03000509000000000000" pitchFamily="65" charset="-120"/>
                <a:ea typeface="標楷體" panose="03000509000000000000" pitchFamily="65" charset="-120"/>
              </a:endParaRPr>
            </a:p>
            <a:p>
              <a:pPr algn="ctr"/>
              <a:r>
                <a:rPr lang="zh-TW" altLang="en-US" sz="2800" b="1" dirty="0" smtClean="0">
                  <a:solidFill>
                    <a:schemeClr val="tx1"/>
                  </a:solidFill>
                  <a:latin typeface="標楷體" panose="03000509000000000000" pitchFamily="65" charset="-120"/>
                  <a:ea typeface="標楷體" panose="03000509000000000000" pitchFamily="65" charset="-120"/>
                </a:rPr>
                <a:t>選擇</a:t>
              </a:r>
              <a:endParaRPr lang="en-US" altLang="zh-TW" sz="2800" b="1" dirty="0" smtClean="0">
                <a:solidFill>
                  <a:schemeClr val="tx1"/>
                </a:solidFill>
                <a:latin typeface="標楷體" panose="03000509000000000000" pitchFamily="65" charset="-120"/>
                <a:ea typeface="標楷體" panose="03000509000000000000" pitchFamily="65" charset="-120"/>
              </a:endParaRPr>
            </a:p>
            <a:p>
              <a:pPr algn="ctr"/>
              <a:r>
                <a:rPr lang="zh-TW" altLang="en-US" sz="2800" b="1" dirty="0" smtClean="0">
                  <a:solidFill>
                    <a:schemeClr val="tx1"/>
                  </a:solidFill>
                  <a:latin typeface="標楷體" panose="03000509000000000000" pitchFamily="65" charset="-120"/>
                  <a:ea typeface="標楷體" panose="03000509000000000000" pitchFamily="65" charset="-120"/>
                </a:rPr>
                <a:t>飛行路線</a:t>
              </a:r>
            </a:p>
            <a:p>
              <a:pPr algn="ctr"/>
              <a:r>
                <a:rPr lang="en-US" altLang="zh-TW" sz="2800" dirty="0" smtClean="0">
                  <a:latin typeface="標楷體" panose="03000509000000000000" pitchFamily="65" charset="-120"/>
                  <a:ea typeface="標楷體" panose="03000509000000000000" pitchFamily="65" charset="-120"/>
                </a:rPr>
                <a:t> </a:t>
              </a:r>
              <a:endParaRPr lang="zh-TW" altLang="en-US" sz="2800" dirty="0">
                <a:latin typeface="標楷體" panose="03000509000000000000" pitchFamily="65" charset="-120"/>
                <a:ea typeface="標楷體" panose="03000509000000000000" pitchFamily="65" charset="-120"/>
              </a:endParaRPr>
            </a:p>
          </p:txBody>
        </p:sp>
        <p:sp>
          <p:nvSpPr>
            <p:cNvPr id="45" name="流程圖: 程序 44"/>
            <p:cNvSpPr/>
            <p:nvPr/>
          </p:nvSpPr>
          <p:spPr>
            <a:xfrm>
              <a:off x="2040703" y="4204165"/>
              <a:ext cx="1534750" cy="755494"/>
            </a:xfrm>
            <a:prstGeom prst="flowChart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影片截圖</a:t>
              </a:r>
              <a:endParaRPr lang="en-US" altLang="zh-TW" sz="2800" b="1" dirty="0" smtClean="0">
                <a:solidFill>
                  <a:schemeClr val="tx1"/>
                </a:solidFill>
                <a:latin typeface="標楷體" panose="03000509000000000000" pitchFamily="65" charset="-120"/>
                <a:ea typeface="標楷體" panose="03000509000000000000" pitchFamily="65" charset="-120"/>
              </a:endParaRPr>
            </a:p>
            <a:p>
              <a:pPr algn="ctr"/>
              <a:r>
                <a:rPr lang="zh-TW" altLang="en-US" sz="2800" b="1" dirty="0">
                  <a:solidFill>
                    <a:schemeClr val="tx1"/>
                  </a:solidFill>
                  <a:latin typeface="標楷體" panose="03000509000000000000" pitchFamily="65" charset="-120"/>
                  <a:ea typeface="標楷體" panose="03000509000000000000" pitchFamily="65" charset="-120"/>
                </a:rPr>
                <a:t>去腳架</a:t>
              </a:r>
            </a:p>
          </p:txBody>
        </p:sp>
        <p:sp>
          <p:nvSpPr>
            <p:cNvPr id="46" name="流程圖: 程序 45"/>
            <p:cNvSpPr/>
            <p:nvPr/>
          </p:nvSpPr>
          <p:spPr>
            <a:xfrm>
              <a:off x="2040703" y="5212277"/>
              <a:ext cx="1534750" cy="755494"/>
            </a:xfrm>
            <a:prstGeom prst="flowChart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挑選影像</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47" name="流程圖: 程序 46"/>
            <p:cNvSpPr/>
            <p:nvPr/>
          </p:nvSpPr>
          <p:spPr>
            <a:xfrm>
              <a:off x="5191768" y="2169450"/>
              <a:ext cx="1534750" cy="755494"/>
            </a:xfrm>
            <a:prstGeom prst="flowChart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影像全景</a:t>
              </a:r>
              <a:endParaRPr lang="en-US" altLang="zh-TW" sz="2800" b="1" dirty="0" smtClean="0">
                <a:solidFill>
                  <a:schemeClr val="tx1"/>
                </a:solidFill>
                <a:latin typeface="標楷體" panose="03000509000000000000" pitchFamily="65" charset="-120"/>
                <a:ea typeface="標楷體" panose="03000509000000000000" pitchFamily="65" charset="-120"/>
              </a:endParaRPr>
            </a:p>
            <a:p>
              <a:pPr algn="ctr"/>
              <a:r>
                <a:rPr lang="zh-TW" altLang="en-US" sz="2800" b="1" dirty="0" smtClean="0">
                  <a:solidFill>
                    <a:schemeClr val="tx1"/>
                  </a:solidFill>
                  <a:latin typeface="標楷體" panose="03000509000000000000" pitchFamily="65" charset="-120"/>
                  <a:ea typeface="標楷體" panose="03000509000000000000" pitchFamily="65" charset="-120"/>
                </a:rPr>
                <a:t>合成</a:t>
              </a:r>
              <a:r>
                <a:rPr lang="en-US" altLang="zh-TW" sz="2800" b="1" dirty="0" smtClean="0">
                  <a:solidFill>
                    <a:schemeClr val="tx1"/>
                  </a:solidFill>
                  <a:latin typeface="標楷體" panose="03000509000000000000" pitchFamily="65" charset="-120"/>
                  <a:ea typeface="標楷體" panose="03000509000000000000" pitchFamily="65" charset="-120"/>
                </a:rPr>
                <a:t> </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48" name="流程圖: 結束點 47"/>
            <p:cNvSpPr/>
            <p:nvPr/>
          </p:nvSpPr>
          <p:spPr>
            <a:xfrm>
              <a:off x="2195736" y="1556792"/>
              <a:ext cx="1211645" cy="377747"/>
            </a:xfrm>
            <a:prstGeom prst="flowChartTerminator">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開始</a:t>
              </a:r>
              <a:endParaRPr lang="zh-TW" altLang="en-US" sz="2800" b="1" dirty="0">
                <a:solidFill>
                  <a:schemeClr val="tx1"/>
                </a:solidFill>
                <a:latin typeface="標楷體" panose="03000509000000000000" pitchFamily="65" charset="-120"/>
                <a:ea typeface="標楷體" panose="03000509000000000000" pitchFamily="65" charset="-120"/>
              </a:endParaRPr>
            </a:p>
          </p:txBody>
        </p:sp>
        <p:sp>
          <p:nvSpPr>
            <p:cNvPr id="49" name="流程圖: 接點 48"/>
            <p:cNvSpPr/>
            <p:nvPr/>
          </p:nvSpPr>
          <p:spPr>
            <a:xfrm>
              <a:off x="2688775" y="6198355"/>
              <a:ext cx="242329" cy="226648"/>
            </a:xfrm>
            <a:prstGeom prst="flowChartConnector">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sz="2800">
                <a:latin typeface="標楷體" panose="03000509000000000000" pitchFamily="65" charset="-120"/>
                <a:ea typeface="標楷體" panose="03000509000000000000" pitchFamily="65" charset="-120"/>
              </a:endParaRPr>
            </a:p>
          </p:txBody>
        </p:sp>
        <p:sp>
          <p:nvSpPr>
            <p:cNvPr id="50" name="流程圖: 接點 49"/>
            <p:cNvSpPr/>
            <p:nvPr/>
          </p:nvSpPr>
          <p:spPr>
            <a:xfrm>
              <a:off x="5837978" y="1556792"/>
              <a:ext cx="242329" cy="226648"/>
            </a:xfrm>
            <a:prstGeom prst="flowChartConnector">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TW" altLang="en-US" sz="2800">
                <a:latin typeface="標楷體" panose="03000509000000000000" pitchFamily="65" charset="-120"/>
                <a:ea typeface="標楷體" panose="03000509000000000000" pitchFamily="65" charset="-120"/>
              </a:endParaRPr>
            </a:p>
          </p:txBody>
        </p:sp>
        <p:cxnSp>
          <p:nvCxnSpPr>
            <p:cNvPr id="51" name="直線單箭頭接點 50"/>
            <p:cNvCxnSpPr>
              <a:stCxn id="48" idx="2"/>
              <a:endCxn id="44" idx="0"/>
            </p:cNvCxnSpPr>
            <p:nvPr/>
          </p:nvCxnSpPr>
          <p:spPr>
            <a:xfrm>
              <a:off x="2801559" y="1934539"/>
              <a:ext cx="6519" cy="253402"/>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cxnSp>
          <p:nvCxnSpPr>
            <p:cNvPr id="52" name="直線單箭頭接點 51"/>
            <p:cNvCxnSpPr>
              <a:stCxn id="44" idx="2"/>
              <a:endCxn id="64" idx="0"/>
            </p:cNvCxnSpPr>
            <p:nvPr/>
          </p:nvCxnSpPr>
          <p:spPr>
            <a:xfrm>
              <a:off x="2808078" y="2943435"/>
              <a:ext cx="0" cy="269541"/>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cxnSp>
          <p:nvCxnSpPr>
            <p:cNvPr id="53" name="直線單箭頭接點 52"/>
            <p:cNvCxnSpPr>
              <a:stCxn id="45" idx="2"/>
              <a:endCxn id="46" idx="0"/>
            </p:cNvCxnSpPr>
            <p:nvPr/>
          </p:nvCxnSpPr>
          <p:spPr>
            <a:xfrm>
              <a:off x="2808078" y="4959659"/>
              <a:ext cx="0" cy="252618"/>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cxnSp>
          <p:nvCxnSpPr>
            <p:cNvPr id="54" name="直線單箭頭接點 53"/>
            <p:cNvCxnSpPr>
              <a:stCxn id="46" idx="2"/>
              <a:endCxn id="49" idx="0"/>
            </p:cNvCxnSpPr>
            <p:nvPr/>
          </p:nvCxnSpPr>
          <p:spPr>
            <a:xfrm>
              <a:off x="2808078" y="5967771"/>
              <a:ext cx="1862" cy="230584"/>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cxnSp>
          <p:nvCxnSpPr>
            <p:cNvPr id="55" name="直線單箭頭接點 54"/>
            <p:cNvCxnSpPr>
              <a:stCxn id="50" idx="4"/>
              <a:endCxn id="47" idx="0"/>
            </p:cNvCxnSpPr>
            <p:nvPr/>
          </p:nvCxnSpPr>
          <p:spPr>
            <a:xfrm>
              <a:off x="5959143" y="1783440"/>
              <a:ext cx="0" cy="386010"/>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sp>
          <p:nvSpPr>
            <p:cNvPr id="56" name="流程圖: 決策 55"/>
            <p:cNvSpPr/>
            <p:nvPr/>
          </p:nvSpPr>
          <p:spPr>
            <a:xfrm>
              <a:off x="4939110" y="3360928"/>
              <a:ext cx="2040065" cy="982142"/>
            </a:xfrm>
            <a:prstGeom prst="flowChartDecision">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合成是否成功</a:t>
              </a:r>
              <a:endParaRPr lang="zh-TW" altLang="en-US" sz="2800" b="1" dirty="0">
                <a:solidFill>
                  <a:schemeClr val="tx1"/>
                </a:solidFill>
                <a:latin typeface="標楷體" panose="03000509000000000000" pitchFamily="65" charset="-120"/>
                <a:ea typeface="標楷體" panose="03000509000000000000" pitchFamily="65" charset="-120"/>
              </a:endParaRPr>
            </a:p>
          </p:txBody>
        </p:sp>
        <p:cxnSp>
          <p:nvCxnSpPr>
            <p:cNvPr id="57" name="直線單箭頭接點 56"/>
            <p:cNvCxnSpPr>
              <a:stCxn id="47" idx="2"/>
              <a:endCxn id="56" idx="0"/>
            </p:cNvCxnSpPr>
            <p:nvPr/>
          </p:nvCxnSpPr>
          <p:spPr>
            <a:xfrm>
              <a:off x="5959143" y="2924944"/>
              <a:ext cx="0" cy="435984"/>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sp>
          <p:nvSpPr>
            <p:cNvPr id="58" name="文字方塊 57"/>
            <p:cNvSpPr txBox="1"/>
            <p:nvPr/>
          </p:nvSpPr>
          <p:spPr>
            <a:xfrm>
              <a:off x="4474769" y="3429000"/>
              <a:ext cx="329380" cy="362091"/>
            </a:xfrm>
            <a:prstGeom prst="rect">
              <a:avLst/>
            </a:prstGeom>
            <a:ln>
              <a:noFill/>
            </a:ln>
          </p:spPr>
          <p:style>
            <a:lnRef idx="2">
              <a:schemeClr val="dk1"/>
            </a:lnRef>
            <a:fillRef idx="1">
              <a:schemeClr val="lt1"/>
            </a:fillRef>
            <a:effectRef idx="0">
              <a:schemeClr val="dk1"/>
            </a:effectRef>
            <a:fontRef idx="minor">
              <a:schemeClr val="dk1"/>
            </a:fontRef>
          </p:style>
          <p:txBody>
            <a:bodyPr wrap="none" rtlCol="0">
              <a:spAutoFit/>
            </a:bodyPr>
            <a:lstStyle/>
            <a:p>
              <a:pPr algn="ctr"/>
              <a:r>
                <a:rPr lang="zh-TW" altLang="en-US" sz="2800" b="1" dirty="0" smtClean="0">
                  <a:latin typeface="標楷體" panose="03000509000000000000" pitchFamily="65" charset="-120"/>
                  <a:ea typeface="標楷體" panose="03000509000000000000" pitchFamily="65" charset="-120"/>
                </a:rPr>
                <a:t>否</a:t>
              </a:r>
              <a:endParaRPr lang="zh-TW" altLang="en-US" sz="2800" b="1" dirty="0">
                <a:latin typeface="標楷體" panose="03000509000000000000" pitchFamily="65" charset="-120"/>
                <a:ea typeface="標楷體" panose="03000509000000000000" pitchFamily="65" charset="-120"/>
              </a:endParaRPr>
            </a:p>
          </p:txBody>
        </p:sp>
        <p:sp>
          <p:nvSpPr>
            <p:cNvPr id="59" name="文字方塊 58"/>
            <p:cNvSpPr txBox="1"/>
            <p:nvPr/>
          </p:nvSpPr>
          <p:spPr>
            <a:xfrm>
              <a:off x="6068892" y="4319464"/>
              <a:ext cx="329380" cy="362091"/>
            </a:xfrm>
            <a:prstGeom prst="rect">
              <a:avLst/>
            </a:prstGeom>
            <a:ln>
              <a:noFill/>
            </a:ln>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zh-TW" altLang="en-US" sz="2800" b="1" dirty="0" smtClean="0">
                  <a:latin typeface="標楷體" panose="03000509000000000000" pitchFamily="65" charset="-120"/>
                  <a:ea typeface="標楷體" panose="03000509000000000000" pitchFamily="65" charset="-120"/>
                </a:rPr>
                <a:t>是</a:t>
              </a:r>
              <a:endParaRPr lang="zh-TW" altLang="en-US" sz="2800" b="1" dirty="0">
                <a:latin typeface="標楷體" panose="03000509000000000000" pitchFamily="65" charset="-120"/>
                <a:ea typeface="標楷體" panose="03000509000000000000" pitchFamily="65" charset="-120"/>
              </a:endParaRPr>
            </a:p>
          </p:txBody>
        </p:sp>
        <p:cxnSp>
          <p:nvCxnSpPr>
            <p:cNvPr id="60" name="直線單箭頭接點 59"/>
            <p:cNvCxnSpPr>
              <a:stCxn id="56" idx="2"/>
              <a:endCxn id="62" idx="0"/>
            </p:cNvCxnSpPr>
            <p:nvPr/>
          </p:nvCxnSpPr>
          <p:spPr>
            <a:xfrm flipH="1">
              <a:off x="5959142" y="4343070"/>
              <a:ext cx="1" cy="429685"/>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sp>
          <p:nvSpPr>
            <p:cNvPr id="61" name="流程圖: 結束點 60"/>
            <p:cNvSpPr/>
            <p:nvPr/>
          </p:nvSpPr>
          <p:spPr>
            <a:xfrm>
              <a:off x="5363549" y="5953607"/>
              <a:ext cx="1211645" cy="377747"/>
            </a:xfrm>
            <a:prstGeom prst="flowChartTerminator">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a:solidFill>
                    <a:schemeClr val="tx1"/>
                  </a:solidFill>
                  <a:latin typeface="標楷體" panose="03000509000000000000" pitchFamily="65" charset="-120"/>
                  <a:ea typeface="標楷體" panose="03000509000000000000" pitchFamily="65" charset="-120"/>
                </a:rPr>
                <a:t>結束</a:t>
              </a:r>
            </a:p>
          </p:txBody>
        </p:sp>
        <p:sp>
          <p:nvSpPr>
            <p:cNvPr id="62" name="流程圖: 程序 61"/>
            <p:cNvSpPr/>
            <p:nvPr/>
          </p:nvSpPr>
          <p:spPr>
            <a:xfrm>
              <a:off x="5191767" y="4772755"/>
              <a:ext cx="1534750" cy="755494"/>
            </a:xfrm>
            <a:prstGeom prst="flowChart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合成影像</a:t>
              </a:r>
              <a:endParaRPr lang="en-US" altLang="zh-TW" sz="2800" b="1" dirty="0" smtClean="0">
                <a:solidFill>
                  <a:schemeClr val="tx1"/>
                </a:solidFill>
                <a:latin typeface="標楷體" panose="03000509000000000000" pitchFamily="65" charset="-120"/>
                <a:ea typeface="標楷體" panose="03000509000000000000" pitchFamily="65" charset="-120"/>
              </a:endParaRPr>
            </a:p>
            <a:p>
              <a:pPr algn="ctr"/>
              <a:r>
                <a:rPr lang="zh-TW" altLang="en-US" sz="2800" b="1" dirty="0" smtClean="0">
                  <a:solidFill>
                    <a:schemeClr val="tx1"/>
                  </a:solidFill>
                  <a:latin typeface="標楷體" panose="03000509000000000000" pitchFamily="65" charset="-120"/>
                  <a:ea typeface="標楷體" panose="03000509000000000000" pitchFamily="65" charset="-120"/>
                </a:rPr>
                <a:t>裁剪修正</a:t>
              </a:r>
              <a:endParaRPr lang="en-US" altLang="zh-TW" sz="2800" b="1" dirty="0" smtClean="0">
                <a:solidFill>
                  <a:schemeClr val="tx1"/>
                </a:solidFill>
                <a:latin typeface="標楷體" panose="03000509000000000000" pitchFamily="65" charset="-120"/>
                <a:ea typeface="標楷體" panose="03000509000000000000" pitchFamily="65" charset="-120"/>
              </a:endParaRPr>
            </a:p>
          </p:txBody>
        </p:sp>
        <p:cxnSp>
          <p:nvCxnSpPr>
            <p:cNvPr id="63" name="直線單箭頭接點 62"/>
            <p:cNvCxnSpPr>
              <a:stCxn id="62" idx="2"/>
              <a:endCxn id="61" idx="0"/>
            </p:cNvCxnSpPr>
            <p:nvPr/>
          </p:nvCxnSpPr>
          <p:spPr>
            <a:xfrm>
              <a:off x="5959142" y="5528249"/>
              <a:ext cx="10230" cy="425358"/>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sp>
          <p:nvSpPr>
            <p:cNvPr id="64" name="流程圖: 程序 63"/>
            <p:cNvSpPr/>
            <p:nvPr/>
          </p:nvSpPr>
          <p:spPr>
            <a:xfrm>
              <a:off x="2040703" y="3212976"/>
              <a:ext cx="1534750" cy="755494"/>
            </a:xfrm>
            <a:prstGeom prst="flowChartProcess">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zh-TW" altLang="en-US" sz="2800" b="1" dirty="0" smtClean="0">
                  <a:solidFill>
                    <a:schemeClr val="tx1"/>
                  </a:solidFill>
                  <a:latin typeface="標楷體" panose="03000509000000000000" pitchFamily="65" charset="-120"/>
                  <a:ea typeface="標楷體" panose="03000509000000000000" pitchFamily="65" charset="-120"/>
                </a:rPr>
                <a:t>飛行器</a:t>
              </a:r>
              <a:endParaRPr lang="en-US" altLang="zh-TW" sz="2800" b="1" dirty="0" smtClean="0">
                <a:solidFill>
                  <a:schemeClr val="tx1"/>
                </a:solidFill>
                <a:latin typeface="標楷體" panose="03000509000000000000" pitchFamily="65" charset="-120"/>
                <a:ea typeface="標楷體" panose="03000509000000000000" pitchFamily="65" charset="-120"/>
              </a:endParaRPr>
            </a:p>
            <a:p>
              <a:pPr algn="ctr"/>
              <a:r>
                <a:rPr lang="zh-TW" altLang="en-US" sz="2800" b="1" dirty="0" smtClean="0">
                  <a:solidFill>
                    <a:schemeClr val="tx1"/>
                  </a:solidFill>
                  <a:latin typeface="標楷體" panose="03000509000000000000" pitchFamily="65" charset="-120"/>
                  <a:ea typeface="標楷體" panose="03000509000000000000" pitchFamily="65" charset="-120"/>
                </a:rPr>
                <a:t>空拍影像</a:t>
              </a:r>
              <a:endParaRPr lang="zh-TW" altLang="en-US" sz="2800" b="1" dirty="0">
                <a:solidFill>
                  <a:schemeClr val="tx1"/>
                </a:solidFill>
                <a:latin typeface="標楷體" panose="03000509000000000000" pitchFamily="65" charset="-120"/>
                <a:ea typeface="標楷體" panose="03000509000000000000" pitchFamily="65" charset="-120"/>
              </a:endParaRPr>
            </a:p>
          </p:txBody>
        </p:sp>
        <p:cxnSp>
          <p:nvCxnSpPr>
            <p:cNvPr id="65" name="直線單箭頭接點 64"/>
            <p:cNvCxnSpPr>
              <a:stCxn id="64" idx="2"/>
              <a:endCxn id="45" idx="0"/>
            </p:cNvCxnSpPr>
            <p:nvPr/>
          </p:nvCxnSpPr>
          <p:spPr>
            <a:xfrm>
              <a:off x="2808078" y="3968470"/>
              <a:ext cx="0" cy="235695"/>
            </a:xfrm>
            <a:prstGeom prst="straightConnector1">
              <a:avLst/>
            </a:prstGeom>
            <a:ln>
              <a:tailEnd type="arrow"/>
            </a:ln>
          </p:spPr>
          <p:style>
            <a:lnRef idx="1">
              <a:schemeClr val="accent1"/>
            </a:lnRef>
            <a:fillRef idx="2">
              <a:schemeClr val="accent1"/>
            </a:fillRef>
            <a:effectRef idx="1">
              <a:schemeClr val="accent1"/>
            </a:effectRef>
            <a:fontRef idx="minor">
              <a:schemeClr val="dk1"/>
            </a:fontRef>
          </p:style>
        </p:cxnSp>
        <p:cxnSp>
          <p:nvCxnSpPr>
            <p:cNvPr id="66" name="肘形接點 65"/>
            <p:cNvCxnSpPr>
              <a:stCxn id="56" idx="1"/>
              <a:endCxn id="46" idx="3"/>
            </p:cNvCxnSpPr>
            <p:nvPr/>
          </p:nvCxnSpPr>
          <p:spPr>
            <a:xfrm rot="10800000" flipV="1">
              <a:off x="3575454" y="3851998"/>
              <a:ext cx="1363657" cy="1738025"/>
            </a:xfrm>
            <a:prstGeom prst="bentConnector3">
              <a:avLst>
                <a:gd name="adj1" fmla="val 44345"/>
              </a:avLst>
            </a:prstGeom>
            <a:ln>
              <a:tailEnd type="arrow"/>
            </a:ln>
          </p:spPr>
          <p:style>
            <a:lnRef idx="1">
              <a:schemeClr val="accent1"/>
            </a:lnRef>
            <a:fillRef idx="2">
              <a:schemeClr val="accent1"/>
            </a:fillRef>
            <a:effectRef idx="1">
              <a:schemeClr val="accent1"/>
            </a:effectRef>
            <a:fontRef idx="minor">
              <a:schemeClr val="dk1"/>
            </a:fontRef>
          </p:style>
        </p:cxnSp>
        <p:cxnSp>
          <p:nvCxnSpPr>
            <p:cNvPr id="67" name="肘形接點 66"/>
            <p:cNvCxnSpPr>
              <a:endCxn id="44" idx="3"/>
            </p:cNvCxnSpPr>
            <p:nvPr/>
          </p:nvCxnSpPr>
          <p:spPr>
            <a:xfrm rot="16200000" flipV="1">
              <a:off x="3309574" y="2831567"/>
              <a:ext cx="1295360" cy="763601"/>
            </a:xfrm>
            <a:prstGeom prst="bentConnector2">
              <a:avLst/>
            </a:prstGeom>
            <a:ln>
              <a:tailEnd type="arrow"/>
            </a:ln>
          </p:spPr>
          <p:style>
            <a:lnRef idx="1">
              <a:schemeClr val="accent1"/>
            </a:lnRef>
            <a:fillRef idx="2">
              <a:schemeClr val="accent1"/>
            </a:fillRef>
            <a:effectRef idx="1">
              <a:schemeClr val="accent1"/>
            </a:effectRef>
            <a:fontRef idx="minor">
              <a:schemeClr val="dk1"/>
            </a:fontRef>
          </p:style>
        </p:cxnSp>
      </p:grpSp>
      <p:sp>
        <p:nvSpPr>
          <p:cNvPr id="68" name="Text Box 65"/>
          <p:cNvSpPr txBox="1">
            <a:spLocks noChangeArrowheads="1"/>
          </p:cNvSpPr>
          <p:nvPr/>
        </p:nvSpPr>
        <p:spPr bwMode="auto">
          <a:xfrm>
            <a:off x="5230371" y="28445605"/>
            <a:ext cx="3981450"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eaLnBrk="1" hangingPunct="1"/>
            <a:r>
              <a:rPr lang="en-US" altLang="en-US" sz="2800" dirty="0">
                <a:ea typeface="標楷體" pitchFamily="65" charset="-120"/>
              </a:rPr>
              <a:t>Figure </a:t>
            </a:r>
            <a:r>
              <a:rPr lang="en-US" altLang="zh-TW" sz="2800" dirty="0">
                <a:ea typeface="標楷體" pitchFamily="65" charset="-120"/>
              </a:rPr>
              <a:t>2 </a:t>
            </a:r>
            <a:r>
              <a:rPr lang="en-US" altLang="en-US" dirty="0" smtClean="0"/>
              <a:t>、</a:t>
            </a:r>
            <a:r>
              <a:rPr lang="zh-TW" altLang="en-US" sz="2800" dirty="0">
                <a:ea typeface="標楷體" pitchFamily="65" charset="-120"/>
              </a:rPr>
              <a:t>專題流程</a:t>
            </a:r>
            <a:r>
              <a:rPr lang="zh-TW" altLang="en-US" sz="2800" dirty="0" smtClean="0">
                <a:ea typeface="標楷體" pitchFamily="65" charset="-120"/>
              </a:rPr>
              <a:t>圖</a:t>
            </a:r>
            <a:endParaRPr lang="zh-TW" altLang="en-US" sz="2800" dirty="0">
              <a:ea typeface="標楷體" pitchFamily="65" charset="-120"/>
            </a:endParaRPr>
          </a:p>
        </p:txBody>
      </p:sp>
      <p:grpSp>
        <p:nvGrpSpPr>
          <p:cNvPr id="2" name="群組 1"/>
          <p:cNvGrpSpPr/>
          <p:nvPr/>
        </p:nvGrpSpPr>
        <p:grpSpPr>
          <a:xfrm>
            <a:off x="1288510" y="31424538"/>
            <a:ext cx="11865171" cy="4475347"/>
            <a:chOff x="3103915" y="30219014"/>
            <a:chExt cx="8407197" cy="3248025"/>
          </a:xfrm>
        </p:grpSpPr>
        <p:grpSp>
          <p:nvGrpSpPr>
            <p:cNvPr id="69" name="群組 68"/>
            <p:cNvGrpSpPr/>
            <p:nvPr/>
          </p:nvGrpSpPr>
          <p:grpSpPr>
            <a:xfrm>
              <a:off x="5796112" y="30219014"/>
              <a:ext cx="5715000" cy="3248025"/>
              <a:chOff x="3491880" y="2204864"/>
              <a:chExt cx="5715000" cy="3248025"/>
            </a:xfrm>
          </p:grpSpPr>
          <p:grpSp>
            <p:nvGrpSpPr>
              <p:cNvPr id="70" name="群組 69"/>
              <p:cNvGrpSpPr/>
              <p:nvPr/>
            </p:nvGrpSpPr>
            <p:grpSpPr>
              <a:xfrm>
                <a:off x="3491880" y="2204864"/>
                <a:ext cx="5715000" cy="3248025"/>
                <a:chOff x="3491880" y="2204864"/>
                <a:chExt cx="5715000" cy="3248025"/>
              </a:xfrm>
            </p:grpSpPr>
            <p:pic>
              <p:nvPicPr>
                <p:cNvPr id="73" name="Picture 4"/>
                <p:cNvPicPr>
                  <a:picLocks noChangeAspect="1" noChangeArrowheads="1"/>
                </p:cNvPicPr>
                <p:nvPr/>
              </p:nvPicPr>
              <p:blipFill>
                <a:blip r:embed="rId5" cstate="print">
                  <a:extLst>
                    <a:ext uri="{BEBA8EAE-BF5A-486C-A8C5-ECC9F3942E4B}">
                      <a14:imgProps xmlns:a14="http://schemas.microsoft.com/office/drawing/2010/main">
                        <a14:imgLayer r:embed="rId6">
                          <a14:imgEffect>
                            <a14:backgroundRemoval t="9971" b="98534" l="1000" r="97333"/>
                          </a14:imgEffect>
                        </a14:imgLayer>
                      </a14:imgProps>
                    </a:ext>
                    <a:ext uri="{28A0092B-C50C-407E-A947-70E740481C1C}">
                      <a14:useLocalDpi xmlns:a14="http://schemas.microsoft.com/office/drawing/2010/main" val="0"/>
                    </a:ext>
                  </a:extLst>
                </a:blip>
                <a:srcRect/>
                <a:stretch>
                  <a:fillRect/>
                </a:stretch>
              </p:blipFill>
              <p:spPr bwMode="auto">
                <a:xfrm>
                  <a:off x="3491880" y="2204864"/>
                  <a:ext cx="5715000" cy="3248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4" name="直線接點 73"/>
                <p:cNvCxnSpPr/>
                <p:nvPr/>
              </p:nvCxnSpPr>
              <p:spPr>
                <a:xfrm flipH="1">
                  <a:off x="3635896" y="4539942"/>
                  <a:ext cx="504056" cy="288032"/>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1" name="直線接點 70"/>
              <p:cNvCxnSpPr/>
              <p:nvPr/>
            </p:nvCxnSpPr>
            <p:spPr>
              <a:xfrm flipH="1" flipV="1">
                <a:off x="8316416" y="4683960"/>
                <a:ext cx="432048" cy="329216"/>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線接點 71"/>
              <p:cNvCxnSpPr/>
              <p:nvPr/>
            </p:nvCxnSpPr>
            <p:spPr>
              <a:xfrm flipH="1" flipV="1">
                <a:off x="8727916" y="4992628"/>
                <a:ext cx="72008" cy="138764"/>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5" name="直線接點 74"/>
            <p:cNvCxnSpPr/>
            <p:nvPr/>
          </p:nvCxnSpPr>
          <p:spPr>
            <a:xfrm flipH="1" flipV="1">
              <a:off x="4092210" y="31048065"/>
              <a:ext cx="214662" cy="251069"/>
            </a:xfrm>
            <a:prstGeom prst="line">
              <a:avLst/>
            </a:prstGeom>
            <a:ln w="76200">
              <a:solidFill>
                <a:srgbClr val="FF0000"/>
              </a:solidFill>
            </a:ln>
            <a:scene3d>
              <a:camera prst="perspectiveRelaxed">
                <a:rot lat="18000000" lon="0" rev="0"/>
              </a:camera>
              <a:lightRig rig="twoPt" dir="t"/>
            </a:scene3d>
            <a:sp3d extrusionH="76200" prstMaterial="plastic"/>
          </p:spPr>
          <p:style>
            <a:lnRef idx="1">
              <a:schemeClr val="accent1"/>
            </a:lnRef>
            <a:fillRef idx="0">
              <a:schemeClr val="accent1"/>
            </a:fillRef>
            <a:effectRef idx="0">
              <a:schemeClr val="accent1"/>
            </a:effectRef>
            <a:fontRef idx="minor">
              <a:schemeClr val="tx1"/>
            </a:fontRef>
          </p:style>
        </p:cxnSp>
        <p:sp>
          <p:nvSpPr>
            <p:cNvPr id="76" name="流程圖: 接點 75"/>
            <p:cNvSpPr/>
            <p:nvPr/>
          </p:nvSpPr>
          <p:spPr>
            <a:xfrm>
              <a:off x="3255951" y="30723070"/>
              <a:ext cx="1944216" cy="1944216"/>
            </a:xfrm>
            <a:prstGeom prst="flowChartConnector">
              <a:avLst/>
            </a:prstGeom>
            <a:noFill/>
            <a:ln w="76200">
              <a:solidFill>
                <a:srgbClr val="FF0000"/>
              </a:solidFill>
            </a:ln>
            <a:scene3d>
              <a:camera prst="perspectiveRelaxed">
                <a:rot lat="18000000" lon="0" rev="0"/>
              </a:camera>
              <a:lightRig rig="twoPt" dir="t"/>
            </a:scene3d>
            <a:sp3d extrusionH="76200" prstMaterial="plastic"/>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cxnSp>
          <p:nvCxnSpPr>
            <p:cNvPr id="77" name="直線接點 76"/>
            <p:cNvCxnSpPr/>
            <p:nvPr/>
          </p:nvCxnSpPr>
          <p:spPr>
            <a:xfrm flipV="1">
              <a:off x="4082004" y="31183695"/>
              <a:ext cx="217845" cy="247965"/>
            </a:xfrm>
            <a:prstGeom prst="line">
              <a:avLst/>
            </a:prstGeom>
            <a:ln w="76200">
              <a:solidFill>
                <a:srgbClr val="FF0000"/>
              </a:solidFill>
            </a:ln>
            <a:scene3d>
              <a:camera prst="perspectiveRelaxed">
                <a:rot lat="18000000" lon="0" rev="0"/>
              </a:camera>
              <a:lightRig rig="twoPt" dir="t"/>
            </a:scene3d>
            <a:sp3d extrusionH="76200" prstMaterial="plastic"/>
          </p:spPr>
          <p:style>
            <a:lnRef idx="1">
              <a:schemeClr val="accent1"/>
            </a:lnRef>
            <a:fillRef idx="0">
              <a:schemeClr val="accent1"/>
            </a:fillRef>
            <a:effectRef idx="0">
              <a:schemeClr val="accent1"/>
            </a:effectRef>
            <a:fontRef idx="minor">
              <a:schemeClr val="tx1"/>
            </a:fontRef>
          </p:style>
        </p:cxnSp>
        <p:cxnSp>
          <p:nvCxnSpPr>
            <p:cNvPr id="78" name="直線接點 77"/>
            <p:cNvCxnSpPr/>
            <p:nvPr/>
          </p:nvCxnSpPr>
          <p:spPr>
            <a:xfrm flipV="1">
              <a:off x="4105136" y="32047790"/>
              <a:ext cx="276678" cy="221838"/>
            </a:xfrm>
            <a:prstGeom prst="line">
              <a:avLst/>
            </a:prstGeom>
            <a:ln w="76200">
              <a:solidFill>
                <a:srgbClr val="FF0000"/>
              </a:solidFill>
            </a:ln>
            <a:scene3d>
              <a:camera prst="perspectiveRelaxed">
                <a:rot lat="18000000" lon="0" rev="0"/>
              </a:camera>
              <a:lightRig rig="twoPt" dir="t"/>
            </a:scene3d>
            <a:sp3d extrusionH="76200" prstMaterial="plastic"/>
          </p:spPr>
          <p:style>
            <a:lnRef idx="1">
              <a:schemeClr val="accent1"/>
            </a:lnRef>
            <a:fillRef idx="0">
              <a:schemeClr val="accent1"/>
            </a:fillRef>
            <a:effectRef idx="0">
              <a:schemeClr val="accent1"/>
            </a:effectRef>
            <a:fontRef idx="minor">
              <a:schemeClr val="tx1"/>
            </a:fontRef>
          </p:style>
        </p:cxnSp>
        <p:cxnSp>
          <p:nvCxnSpPr>
            <p:cNvPr id="79" name="直線接點 78"/>
            <p:cNvCxnSpPr/>
            <p:nvPr/>
          </p:nvCxnSpPr>
          <p:spPr>
            <a:xfrm flipH="1" flipV="1">
              <a:off x="4093782" y="32171139"/>
              <a:ext cx="288032" cy="194492"/>
            </a:xfrm>
            <a:prstGeom prst="line">
              <a:avLst/>
            </a:prstGeom>
            <a:ln w="76200">
              <a:solidFill>
                <a:srgbClr val="FF0000"/>
              </a:solidFill>
            </a:ln>
            <a:scene3d>
              <a:camera prst="perspectiveRelaxed">
                <a:rot lat="18000000" lon="0" rev="0"/>
              </a:camera>
              <a:lightRig rig="twoPt" dir="t"/>
            </a:scene3d>
            <a:sp3d extrusionH="76200" prstMaterial="plastic"/>
          </p:spPr>
          <p:style>
            <a:lnRef idx="1">
              <a:schemeClr val="accent1"/>
            </a:lnRef>
            <a:fillRef idx="0">
              <a:schemeClr val="accent1"/>
            </a:fillRef>
            <a:effectRef idx="0">
              <a:schemeClr val="accent1"/>
            </a:effectRef>
            <a:fontRef idx="minor">
              <a:schemeClr val="tx1"/>
            </a:fontRef>
          </p:style>
        </p:cxnSp>
        <p:pic>
          <p:nvPicPr>
            <p:cNvPr id="80" name="Picture 7" descr="C:\Users\user\Downloads\大疆飛行器透明圖層v2.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6540" t="22007" r="38437" b="38899"/>
            <a:stretch/>
          </p:blipFill>
          <p:spPr bwMode="auto">
            <a:xfrm>
              <a:off x="3103915" y="30906664"/>
              <a:ext cx="2312276" cy="1471449"/>
            </a:xfrm>
            <a:prstGeom prst="rect">
              <a:avLst/>
            </a:prstGeom>
            <a:noFill/>
            <a:extLst>
              <a:ext uri="{909E8E84-426E-40DD-AFC4-6F175D3DCCD1}">
                <a14:hiddenFill xmlns:a14="http://schemas.microsoft.com/office/drawing/2010/main">
                  <a:solidFill>
                    <a:srgbClr val="FFFFFF"/>
                  </a:solidFill>
                </a14:hiddenFill>
              </a:ext>
            </a:extLst>
          </p:spPr>
        </p:pic>
      </p:grpSp>
      <p:sp>
        <p:nvSpPr>
          <p:cNvPr id="81" name="Text Box 65"/>
          <p:cNvSpPr txBox="1">
            <a:spLocks noChangeArrowheads="1"/>
          </p:cNvSpPr>
          <p:nvPr/>
        </p:nvSpPr>
        <p:spPr bwMode="auto">
          <a:xfrm>
            <a:off x="4980363" y="36061561"/>
            <a:ext cx="3981450"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algn="ctr" eaLnBrk="1" hangingPunct="1"/>
            <a:r>
              <a:rPr lang="en-US" altLang="en-US" sz="2800" dirty="0">
                <a:ea typeface="標楷體" pitchFamily="65" charset="-120"/>
              </a:rPr>
              <a:t>Figure </a:t>
            </a:r>
            <a:r>
              <a:rPr lang="en-US" altLang="en-US" sz="2800" dirty="0" smtClean="0">
                <a:ea typeface="標楷體" pitchFamily="65" charset="-120"/>
              </a:rPr>
              <a:t>3</a:t>
            </a:r>
            <a:r>
              <a:rPr lang="en-US" altLang="zh-TW" sz="2800" dirty="0" smtClean="0">
                <a:ea typeface="標楷體" pitchFamily="65" charset="-120"/>
              </a:rPr>
              <a:t> </a:t>
            </a:r>
            <a:r>
              <a:rPr lang="en-US" altLang="en-US" dirty="0" smtClean="0"/>
              <a:t>、</a:t>
            </a:r>
            <a:r>
              <a:rPr lang="zh-TW" altLang="en-US" sz="2800" dirty="0">
                <a:ea typeface="標楷體" pitchFamily="65" charset="-120"/>
              </a:rPr>
              <a:t>飛行</a:t>
            </a:r>
            <a:r>
              <a:rPr lang="zh-TW" altLang="en-US" sz="2800" dirty="0" smtClean="0">
                <a:ea typeface="標楷體" pitchFamily="65" charset="-120"/>
              </a:rPr>
              <a:t>示意圖</a:t>
            </a:r>
            <a:endParaRPr lang="zh-TW" altLang="en-US" sz="2800" dirty="0">
              <a:ea typeface="標楷體" pitchFamily="65" charset="-120"/>
            </a:endParaRPr>
          </a:p>
        </p:txBody>
      </p:sp>
      <p:pic>
        <p:nvPicPr>
          <p:cNvPr id="1026" name="Picture 2" descr="https://cg2010studio.files.wordpress.com/2012/04/stitching-pipeline.jpg"/>
          <p:cNvPicPr>
            <a:picLocks noChangeAspect="1" noChangeArrowheads="1"/>
          </p:cNvPicPr>
          <p:nvPr/>
        </p:nvPicPr>
        <p:blipFill rotWithShape="1">
          <a:blip r:embed="rId8">
            <a:extLst>
              <a:ext uri="{28A0092B-C50C-407E-A947-70E740481C1C}">
                <a14:useLocalDpi xmlns:a14="http://schemas.microsoft.com/office/drawing/2010/main" val="0"/>
              </a:ext>
            </a:extLst>
          </a:blip>
          <a:srcRect t="5011" b="4448"/>
          <a:stretch/>
        </p:blipFill>
        <p:spPr bwMode="auto">
          <a:xfrm>
            <a:off x="15203069" y="8572501"/>
            <a:ext cx="11191216" cy="6858946"/>
          </a:xfrm>
          <a:prstGeom prst="rect">
            <a:avLst/>
          </a:prstGeom>
          <a:noFill/>
          <a:extLst>
            <a:ext uri="{909E8E84-426E-40DD-AFC4-6F175D3DCCD1}">
              <a14:hiddenFill xmlns:a14="http://schemas.microsoft.com/office/drawing/2010/main">
                <a:solidFill>
                  <a:srgbClr val="FFFFFF"/>
                </a:solidFill>
              </a14:hiddenFill>
            </a:ext>
          </a:extLst>
        </p:spPr>
      </p:pic>
      <p:sp>
        <p:nvSpPr>
          <p:cNvPr id="83" name="矩形 82"/>
          <p:cNvSpPr>
            <a:spLocks noChangeArrowheads="1"/>
          </p:cNvSpPr>
          <p:nvPr/>
        </p:nvSpPr>
        <p:spPr bwMode="auto">
          <a:xfrm>
            <a:off x="18611218" y="15512145"/>
            <a:ext cx="4374916"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eaLnBrk="1" hangingPunct="1"/>
            <a:r>
              <a:rPr lang="en-US" altLang="en-US" sz="2800" dirty="0">
                <a:latin typeface="+mj-lt"/>
                <a:ea typeface="標楷體" pitchFamily="65" charset="-120"/>
              </a:rPr>
              <a:t>Figure </a:t>
            </a:r>
            <a:r>
              <a:rPr lang="en-US" altLang="zh-TW" sz="2800" dirty="0" smtClean="0">
                <a:latin typeface="+mj-lt"/>
                <a:ea typeface="標楷體" pitchFamily="65" charset="-120"/>
              </a:rPr>
              <a:t>4</a:t>
            </a:r>
            <a:r>
              <a:rPr lang="en-US" altLang="en-US" dirty="0" smtClean="0">
                <a:latin typeface="+mj-lt"/>
              </a:rPr>
              <a:t>、</a:t>
            </a:r>
            <a:r>
              <a:rPr lang="en-US" altLang="zh-TW" sz="2800" dirty="0" smtClean="0"/>
              <a:t>Stitching</a:t>
            </a:r>
            <a:r>
              <a:rPr lang="zh-TW" altLang="en-US" sz="2800" dirty="0" smtClean="0"/>
              <a:t> </a:t>
            </a:r>
            <a:r>
              <a:rPr lang="en-US" altLang="zh-TW" sz="2800" dirty="0" smtClean="0"/>
              <a:t>Pipeline</a:t>
            </a:r>
            <a:endParaRPr lang="zh-TW" altLang="en-US" sz="2800" dirty="0">
              <a:latin typeface="+mj-lt"/>
              <a:ea typeface="標楷體" pitchFamily="65" charset="-120"/>
            </a:endParaRPr>
          </a:p>
        </p:txBody>
      </p:sp>
      <p:pic>
        <p:nvPicPr>
          <p:cNvPr id="88" name="Picture 2" descr="https://scontent-tpe1-1.xx.fbcdn.net/hphotos-xpf1/v/t35.0-12/11900581_10204816709157709_2139367652_o.jpg?oh=fcd3f7d92887ead4173206793de5ae47&amp;oe=56076A4F"/>
          <p:cNvPicPr/>
          <p:nvPr/>
        </p:nvPicPr>
        <p:blipFill rotWithShape="1">
          <a:blip r:embed="rId9" cstate="print">
            <a:extLst>
              <a:ext uri="{28A0092B-C50C-407E-A947-70E740481C1C}">
                <a14:useLocalDpi xmlns:a14="http://schemas.microsoft.com/office/drawing/2010/main" val="0"/>
              </a:ext>
            </a:extLst>
          </a:blip>
          <a:srcRect l="1356" t="12332" r="1602" b="8601"/>
          <a:stretch/>
        </p:blipFill>
        <p:spPr bwMode="auto">
          <a:xfrm>
            <a:off x="13874750" y="18005786"/>
            <a:ext cx="14328775" cy="3082897"/>
          </a:xfrm>
          <a:prstGeom prst="rect">
            <a:avLst/>
          </a:prstGeom>
          <a:noFill/>
          <a:extLst/>
        </p:spPr>
      </p:pic>
      <p:pic>
        <p:nvPicPr>
          <p:cNvPr id="89" name="Picture 2" descr="C:\Users\user\Desktop\GOPR0001456 086_stitch.jpg"/>
          <p:cNvPicPr/>
          <p:nvPr/>
        </p:nvPicPr>
        <p:blipFill rotWithShape="1">
          <a:blip r:embed="rId10" cstate="print">
            <a:extLst>
              <a:ext uri="{28A0092B-C50C-407E-A947-70E740481C1C}">
                <a14:useLocalDpi xmlns:a14="http://schemas.microsoft.com/office/drawing/2010/main" val="0"/>
              </a:ext>
            </a:extLst>
          </a:blip>
          <a:srcRect l="22048" r="13883"/>
          <a:stretch/>
        </p:blipFill>
        <p:spPr bwMode="auto">
          <a:xfrm>
            <a:off x="13874383" y="21639576"/>
            <a:ext cx="14300087" cy="2966340"/>
          </a:xfrm>
          <a:prstGeom prst="rect">
            <a:avLst/>
          </a:prstGeom>
          <a:noFill/>
          <a:extLst/>
        </p:spPr>
      </p:pic>
      <p:pic>
        <p:nvPicPr>
          <p:cNvPr id="90" name="Picture 2" descr="C:\Users\ChingDong\Desktop\專題\暑假\86-110(修、裁切、小Size).jpg"/>
          <p:cNvPicPr/>
          <p:nvPr/>
        </p:nvPicPr>
        <p:blipFill rotWithShape="1">
          <a:blip r:embed="rId11" cstate="print">
            <a:extLst>
              <a:ext uri="{28A0092B-C50C-407E-A947-70E740481C1C}">
                <a14:useLocalDpi xmlns:a14="http://schemas.microsoft.com/office/drawing/2010/main" val="0"/>
              </a:ext>
            </a:extLst>
          </a:blip>
          <a:srcRect r="19183" b="13134"/>
          <a:stretch/>
        </p:blipFill>
        <p:spPr bwMode="auto">
          <a:xfrm>
            <a:off x="13874750" y="25241538"/>
            <a:ext cx="14300086" cy="3590637"/>
          </a:xfrm>
          <a:prstGeom prst="rect">
            <a:avLst/>
          </a:prstGeom>
          <a:noFill/>
          <a:extLst/>
        </p:spPr>
      </p:pic>
      <p:sp>
        <p:nvSpPr>
          <p:cNvPr id="92" name="矩形 91"/>
          <p:cNvSpPr>
            <a:spLocks noChangeArrowheads="1"/>
          </p:cNvSpPr>
          <p:nvPr/>
        </p:nvSpPr>
        <p:spPr bwMode="auto">
          <a:xfrm>
            <a:off x="18535076" y="21046773"/>
            <a:ext cx="4527201"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eaLnBrk="1" hangingPunct="1"/>
            <a:r>
              <a:rPr lang="en-US" altLang="en-US" sz="2800" dirty="0">
                <a:latin typeface="+mj-lt"/>
                <a:ea typeface="標楷體" pitchFamily="65" charset="-120"/>
              </a:rPr>
              <a:t>Figure </a:t>
            </a:r>
            <a:r>
              <a:rPr lang="en-US" altLang="zh-TW" sz="2800" dirty="0" smtClean="0">
                <a:latin typeface="+mj-lt"/>
                <a:ea typeface="標楷體" panose="03000509000000000000" pitchFamily="65" charset="-120"/>
              </a:rPr>
              <a:t>5</a:t>
            </a:r>
            <a:r>
              <a:rPr lang="en-US" altLang="en-US" dirty="0" smtClean="0">
                <a:latin typeface="+mj-lt"/>
                <a:ea typeface="標楷體" panose="03000509000000000000" pitchFamily="65" charset="-120"/>
              </a:rPr>
              <a:t>、</a:t>
            </a:r>
            <a:r>
              <a:rPr lang="en-US" altLang="zh-TW" sz="2800" dirty="0" smtClean="0">
                <a:latin typeface="+mj-lt"/>
                <a:ea typeface="標楷體" panose="03000509000000000000" pitchFamily="65" charset="-120"/>
              </a:rPr>
              <a:t>OpenCV</a:t>
            </a:r>
            <a:r>
              <a:rPr lang="zh-TW" altLang="en-US" sz="2800" dirty="0" smtClean="0">
                <a:latin typeface="+mj-lt"/>
                <a:ea typeface="標楷體" panose="03000509000000000000" pitchFamily="65" charset="-120"/>
              </a:rPr>
              <a:t>拼接結果</a:t>
            </a:r>
            <a:endParaRPr lang="zh-TW" altLang="en-US" sz="2800" dirty="0">
              <a:latin typeface="+mj-lt"/>
              <a:ea typeface="標楷體" panose="03000509000000000000" pitchFamily="65" charset="-120"/>
            </a:endParaRPr>
          </a:p>
        </p:txBody>
      </p:sp>
      <p:sp>
        <p:nvSpPr>
          <p:cNvPr id="93" name="矩形 92"/>
          <p:cNvSpPr>
            <a:spLocks noChangeArrowheads="1"/>
          </p:cNvSpPr>
          <p:nvPr/>
        </p:nvSpPr>
        <p:spPr bwMode="auto">
          <a:xfrm>
            <a:off x="18326695" y="24603187"/>
            <a:ext cx="5424883"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eaLnBrk="1" hangingPunct="1"/>
            <a:r>
              <a:rPr lang="en-US" altLang="en-US" sz="2800" dirty="0">
                <a:latin typeface="+mj-lt"/>
                <a:ea typeface="標楷體" pitchFamily="65" charset="-120"/>
              </a:rPr>
              <a:t>Figure </a:t>
            </a:r>
            <a:r>
              <a:rPr lang="en-US" altLang="zh-TW" sz="2800" dirty="0">
                <a:latin typeface="+mj-lt"/>
                <a:ea typeface="標楷體" pitchFamily="65" charset="-120"/>
              </a:rPr>
              <a:t>6</a:t>
            </a:r>
            <a:r>
              <a:rPr lang="en-US" altLang="en-US" dirty="0" smtClean="0">
                <a:latin typeface="+mj-lt"/>
                <a:ea typeface="標楷體" panose="03000509000000000000" pitchFamily="65" charset="-120"/>
              </a:rPr>
              <a:t>、</a:t>
            </a:r>
            <a:r>
              <a:rPr lang="en-US" altLang="zh-TW" sz="2800" dirty="0">
                <a:ea typeface="標楷體" panose="03000509000000000000" pitchFamily="65" charset="-120"/>
                <a:cs typeface="Times New Roman" panose="02020603050405020304" pitchFamily="18" charset="0"/>
              </a:rPr>
              <a:t> Microsoft ICE</a:t>
            </a:r>
            <a:r>
              <a:rPr lang="zh-TW" altLang="en-US" sz="2800" dirty="0" smtClean="0">
                <a:latin typeface="+mj-lt"/>
                <a:ea typeface="標楷體" panose="03000509000000000000" pitchFamily="65" charset="-120"/>
              </a:rPr>
              <a:t>拼接結果</a:t>
            </a:r>
            <a:endParaRPr lang="zh-TW" altLang="en-US" sz="2800" dirty="0">
              <a:latin typeface="+mj-lt"/>
              <a:ea typeface="標楷體" panose="03000509000000000000" pitchFamily="65" charset="-120"/>
            </a:endParaRPr>
          </a:p>
        </p:txBody>
      </p:sp>
      <p:sp>
        <p:nvSpPr>
          <p:cNvPr id="94" name="矩形 93"/>
          <p:cNvSpPr>
            <a:spLocks noChangeArrowheads="1"/>
          </p:cNvSpPr>
          <p:nvPr/>
        </p:nvSpPr>
        <p:spPr bwMode="auto">
          <a:xfrm>
            <a:off x="18369966" y="28774262"/>
            <a:ext cx="485742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sz="3300">
                <a:solidFill>
                  <a:schemeClr val="tx1"/>
                </a:solidFill>
                <a:latin typeface="Times New Roman" pitchFamily="18" charset="0"/>
                <a:ea typeface="新細明體" pitchFamily="18" charset="-120"/>
              </a:defRPr>
            </a:lvl1pPr>
            <a:lvl2pPr marL="742950" indent="-285750" eaLnBrk="0" hangingPunct="0">
              <a:defRPr kumimoji="1" sz="3300">
                <a:solidFill>
                  <a:schemeClr val="tx1"/>
                </a:solidFill>
                <a:latin typeface="Times New Roman" pitchFamily="18" charset="0"/>
                <a:ea typeface="新細明體" pitchFamily="18" charset="-120"/>
              </a:defRPr>
            </a:lvl2pPr>
            <a:lvl3pPr marL="1143000" indent="-228600" eaLnBrk="0" hangingPunct="0">
              <a:defRPr kumimoji="1" sz="3300">
                <a:solidFill>
                  <a:schemeClr val="tx1"/>
                </a:solidFill>
                <a:latin typeface="Times New Roman" pitchFamily="18" charset="0"/>
                <a:ea typeface="新細明體" pitchFamily="18" charset="-120"/>
              </a:defRPr>
            </a:lvl3pPr>
            <a:lvl4pPr marL="1600200" indent="-228600" eaLnBrk="0" hangingPunct="0">
              <a:defRPr kumimoji="1" sz="3300">
                <a:solidFill>
                  <a:schemeClr val="tx1"/>
                </a:solidFill>
                <a:latin typeface="Times New Roman" pitchFamily="18" charset="0"/>
                <a:ea typeface="新細明體" pitchFamily="18" charset="-120"/>
              </a:defRPr>
            </a:lvl4pPr>
            <a:lvl5pPr marL="2057400" indent="-228600" eaLnBrk="0" hangingPunct="0">
              <a:defRPr kumimoji="1" sz="3300">
                <a:solidFill>
                  <a:schemeClr val="tx1"/>
                </a:solidFill>
                <a:latin typeface="Times New Roman" pitchFamily="18" charset="0"/>
                <a:ea typeface="新細明體" pitchFamily="18" charset="-120"/>
              </a:defRPr>
            </a:lvl5pPr>
            <a:lvl6pPr marL="25146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6pPr>
            <a:lvl7pPr marL="29718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7pPr>
            <a:lvl8pPr marL="34290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8pPr>
            <a:lvl9pPr marL="3886200" indent="-228600" eaLnBrk="0" fontAlgn="base" hangingPunct="0">
              <a:spcBef>
                <a:spcPct val="0"/>
              </a:spcBef>
              <a:spcAft>
                <a:spcPct val="0"/>
              </a:spcAft>
              <a:defRPr kumimoji="1" sz="3300">
                <a:solidFill>
                  <a:schemeClr val="tx1"/>
                </a:solidFill>
                <a:latin typeface="Times New Roman" pitchFamily="18" charset="0"/>
                <a:ea typeface="新細明體" pitchFamily="18" charset="-120"/>
              </a:defRPr>
            </a:lvl9pPr>
          </a:lstStyle>
          <a:p>
            <a:pPr eaLnBrk="1" hangingPunct="1"/>
            <a:r>
              <a:rPr lang="en-US" altLang="en-US" sz="2800" dirty="0">
                <a:latin typeface="+mj-lt"/>
                <a:ea typeface="標楷體" pitchFamily="65" charset="-120"/>
              </a:rPr>
              <a:t>Figure </a:t>
            </a:r>
            <a:r>
              <a:rPr lang="en-US" altLang="zh-TW" sz="2800" dirty="0" smtClean="0">
                <a:latin typeface="+mj-lt"/>
                <a:ea typeface="標楷體" pitchFamily="65" charset="-120"/>
              </a:rPr>
              <a:t>7</a:t>
            </a:r>
            <a:r>
              <a:rPr lang="en-US" altLang="en-US" dirty="0" smtClean="0">
                <a:latin typeface="+mj-lt"/>
                <a:ea typeface="標楷體" panose="03000509000000000000" pitchFamily="65" charset="-120"/>
              </a:rPr>
              <a:t>、</a:t>
            </a:r>
            <a:r>
              <a:rPr lang="en-US" altLang="zh-TW" sz="2800" dirty="0" smtClean="0">
                <a:ea typeface="標楷體" panose="03000509000000000000" pitchFamily="65" charset="-120"/>
                <a:cs typeface="Times New Roman" panose="02020603050405020304" pitchFamily="18" charset="0"/>
              </a:rPr>
              <a:t> </a:t>
            </a:r>
            <a:r>
              <a:rPr lang="en-US" altLang="zh-TW" sz="2800" dirty="0">
                <a:ea typeface="標楷體" panose="03000509000000000000" pitchFamily="65" charset="-120"/>
                <a:cs typeface="Times New Roman" panose="02020603050405020304" pitchFamily="18" charset="0"/>
              </a:rPr>
              <a:t>Photoshop</a:t>
            </a:r>
            <a:r>
              <a:rPr lang="zh-TW" altLang="en-US" sz="2800" dirty="0" smtClean="0">
                <a:latin typeface="+mj-lt"/>
                <a:ea typeface="標楷體" panose="03000509000000000000" pitchFamily="65" charset="-120"/>
              </a:rPr>
              <a:t>拼接結果</a:t>
            </a:r>
            <a:endParaRPr lang="zh-TW" altLang="en-US" sz="2800" dirty="0">
              <a:latin typeface="+mj-lt"/>
              <a:ea typeface="標楷體" panose="03000509000000000000" pitchFamily="65" charset="-120"/>
            </a:endParaRPr>
          </a:p>
        </p:txBody>
      </p:sp>
      <p:graphicFrame>
        <p:nvGraphicFramePr>
          <p:cNvPr id="95" name="表格 94"/>
          <p:cNvGraphicFramePr>
            <a:graphicFrameLocks noGrp="1"/>
          </p:cNvGraphicFramePr>
          <p:nvPr>
            <p:extLst>
              <p:ext uri="{D42A27DB-BD31-4B8C-83A1-F6EECF244321}">
                <p14:modId xmlns:p14="http://schemas.microsoft.com/office/powerpoint/2010/main" val="1510389287"/>
              </p:ext>
            </p:extLst>
          </p:nvPr>
        </p:nvGraphicFramePr>
        <p:xfrm>
          <a:off x="15688845" y="32191010"/>
          <a:ext cx="10371555" cy="2667035"/>
        </p:xfrm>
        <a:graphic>
          <a:graphicData uri="http://schemas.openxmlformats.org/drawingml/2006/table">
            <a:tbl>
              <a:tblPr firstRow="1" bandRow="1">
                <a:tableStyleId>{BC89EF96-8CEA-46FF-86C4-4CE0E7609802}</a:tableStyleId>
              </a:tblPr>
              <a:tblGrid>
                <a:gridCol w="2940293"/>
                <a:gridCol w="2245484"/>
                <a:gridCol w="2592889"/>
                <a:gridCol w="2592889"/>
              </a:tblGrid>
              <a:tr h="533407">
                <a:tc>
                  <a:txBody>
                    <a:bodyPr/>
                    <a:lstStyle/>
                    <a:p>
                      <a:pPr algn="ct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en-US" altLang="zh-TW" sz="2800" dirty="0" err="1" smtClean="0">
                          <a:latin typeface="+mj-lt"/>
                          <a:ea typeface="標楷體" panose="03000509000000000000" pitchFamily="65" charset="-120"/>
                        </a:rPr>
                        <a:t>OpenCV</a:t>
                      </a:r>
                      <a:endParaRPr lang="zh-TW" altLang="en-US" sz="2800" b="0" dirty="0">
                        <a:solidFill>
                          <a:schemeClr val="bg1"/>
                        </a:solidFill>
                        <a:latin typeface="+mj-lt"/>
                        <a:ea typeface="標楷體" panose="03000509000000000000" pitchFamily="65" charset="-120"/>
                      </a:endParaRPr>
                    </a:p>
                  </a:txBody>
                  <a:tcPr anchor="ctr"/>
                </a:tc>
                <a:tc>
                  <a:txBody>
                    <a:bodyPr/>
                    <a:lstStyle/>
                    <a:p>
                      <a:pPr algn="ctr"/>
                      <a:r>
                        <a:rPr lang="en-US" altLang="zh-TW" sz="2800" dirty="0" smtClean="0">
                          <a:latin typeface="+mj-lt"/>
                          <a:ea typeface="標楷體" panose="03000509000000000000" pitchFamily="65" charset="-120"/>
                        </a:rPr>
                        <a:t>ICE</a:t>
                      </a:r>
                      <a:endParaRPr lang="zh-TW" altLang="en-US" sz="2800" b="0" dirty="0">
                        <a:solidFill>
                          <a:schemeClr val="bg1"/>
                        </a:solidFill>
                        <a:latin typeface="+mj-lt"/>
                        <a:ea typeface="標楷體" panose="03000509000000000000" pitchFamily="65" charset="-120"/>
                      </a:endParaRPr>
                    </a:p>
                  </a:txBody>
                  <a:tcPr anchor="ctr"/>
                </a:tc>
                <a:tc>
                  <a:txBody>
                    <a:bodyPr/>
                    <a:lstStyle/>
                    <a:p>
                      <a:pPr algn="ctr"/>
                      <a:r>
                        <a:rPr lang="en-US" altLang="zh-TW" sz="2800" dirty="0" smtClean="0">
                          <a:latin typeface="+mj-lt"/>
                          <a:ea typeface="標楷體" panose="03000509000000000000" pitchFamily="65" charset="-120"/>
                        </a:rPr>
                        <a:t>Photoshop</a:t>
                      </a:r>
                      <a:endParaRPr lang="zh-TW" altLang="en-US" sz="2800" b="0" dirty="0">
                        <a:solidFill>
                          <a:schemeClr val="bg1"/>
                        </a:solidFill>
                        <a:latin typeface="+mj-lt"/>
                        <a:ea typeface="標楷體" panose="03000509000000000000" pitchFamily="65" charset="-120"/>
                      </a:endParaRPr>
                    </a:p>
                  </a:txBody>
                  <a:tcPr anchor="ctr"/>
                </a:tc>
              </a:tr>
              <a:tr h="533407">
                <a:tc>
                  <a:txBody>
                    <a:bodyPr/>
                    <a:lstStyle/>
                    <a:p>
                      <a:pPr algn="ctr"/>
                      <a:r>
                        <a:rPr lang="zh-TW" altLang="en-US" sz="2800" dirty="0" smtClean="0">
                          <a:latin typeface="+mj-lt"/>
                          <a:ea typeface="標楷體" panose="03000509000000000000" pitchFamily="65" charset="-120"/>
                        </a:rPr>
                        <a:t>拼接速度</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快</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快</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較快</a:t>
                      </a:r>
                      <a:endParaRPr lang="zh-TW" altLang="en-US" sz="2800" b="0" dirty="0">
                        <a:solidFill>
                          <a:sysClr val="windowText" lastClr="000000"/>
                        </a:solidFill>
                        <a:latin typeface="+mj-lt"/>
                        <a:ea typeface="標楷體" panose="03000509000000000000" pitchFamily="65" charset="-120"/>
                      </a:endParaRPr>
                    </a:p>
                  </a:txBody>
                  <a:tcPr anchor="ctr"/>
                </a:tc>
              </a:tr>
              <a:tr h="533407">
                <a:tc>
                  <a:txBody>
                    <a:bodyPr/>
                    <a:lstStyle/>
                    <a:p>
                      <a:pPr algn="ctr"/>
                      <a:r>
                        <a:rPr lang="zh-TW" altLang="en-US" sz="2800" dirty="0" smtClean="0">
                          <a:latin typeface="+mj-lt"/>
                          <a:ea typeface="標楷體" panose="03000509000000000000" pitchFamily="65" charset="-120"/>
                        </a:rPr>
                        <a:t>解析度</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好</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好</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較好</a:t>
                      </a:r>
                      <a:endParaRPr lang="zh-TW" altLang="en-US" sz="2800" b="0" dirty="0">
                        <a:solidFill>
                          <a:sysClr val="windowText" lastClr="000000"/>
                        </a:solidFill>
                        <a:latin typeface="+mj-lt"/>
                        <a:ea typeface="標楷體" panose="03000509000000000000" pitchFamily="65" charset="-120"/>
                      </a:endParaRPr>
                    </a:p>
                  </a:txBody>
                  <a:tcPr anchor="ctr"/>
                </a:tc>
              </a:tr>
              <a:tr h="533407">
                <a:tc>
                  <a:txBody>
                    <a:bodyPr/>
                    <a:lstStyle/>
                    <a:p>
                      <a:pPr algn="ctr"/>
                      <a:r>
                        <a:rPr lang="zh-TW" altLang="en-US" sz="2800" dirty="0" smtClean="0">
                          <a:latin typeface="+mj-lt"/>
                          <a:ea typeface="標楷體" panose="03000509000000000000" pitchFamily="65" charset="-120"/>
                        </a:rPr>
                        <a:t>內建材切功能</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有</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dirty="0" smtClean="0">
                          <a:latin typeface="+mj-lt"/>
                          <a:ea typeface="標楷體" panose="03000509000000000000" pitchFamily="65" charset="-120"/>
                        </a:rPr>
                        <a:t>有</a:t>
                      </a:r>
                      <a:endParaRPr lang="zh-TW" altLang="en-US" sz="2800" b="0" dirty="0" smtClean="0">
                        <a:solidFill>
                          <a:sysClr val="windowText" lastClr="000000"/>
                        </a:solidFill>
                        <a:latin typeface="+mj-lt"/>
                        <a:ea typeface="標楷體" panose="03000509000000000000" pitchFamily="65" charset="-12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TW" altLang="en-US" sz="2800" dirty="0" smtClean="0">
                          <a:latin typeface="+mj-lt"/>
                          <a:ea typeface="標楷體" panose="03000509000000000000" pitchFamily="65" charset="-120"/>
                        </a:rPr>
                        <a:t>有</a:t>
                      </a:r>
                      <a:endParaRPr lang="zh-TW" altLang="en-US" sz="2800" b="0" dirty="0" smtClean="0">
                        <a:solidFill>
                          <a:sysClr val="windowText" lastClr="000000"/>
                        </a:solidFill>
                        <a:latin typeface="+mj-lt"/>
                        <a:ea typeface="標楷體" panose="03000509000000000000" pitchFamily="65" charset="-120"/>
                      </a:endParaRPr>
                    </a:p>
                  </a:txBody>
                  <a:tcPr anchor="ctr"/>
                </a:tc>
              </a:tr>
              <a:tr h="533407">
                <a:tc>
                  <a:txBody>
                    <a:bodyPr/>
                    <a:lstStyle/>
                    <a:p>
                      <a:pPr algn="ctr"/>
                      <a:r>
                        <a:rPr lang="zh-TW" altLang="en-US" sz="2800" dirty="0" smtClean="0">
                          <a:latin typeface="+mj-lt"/>
                          <a:ea typeface="標楷體" panose="03000509000000000000" pitchFamily="65" charset="-120"/>
                        </a:rPr>
                        <a:t>操作介面</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一般</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方便</a:t>
                      </a:r>
                      <a:endParaRPr lang="zh-TW" altLang="en-US" sz="2800" b="0" dirty="0">
                        <a:solidFill>
                          <a:sysClr val="windowText" lastClr="000000"/>
                        </a:solidFill>
                        <a:latin typeface="+mj-lt"/>
                        <a:ea typeface="標楷體" panose="03000509000000000000" pitchFamily="65" charset="-120"/>
                      </a:endParaRPr>
                    </a:p>
                  </a:txBody>
                  <a:tcPr anchor="ctr"/>
                </a:tc>
                <a:tc>
                  <a:txBody>
                    <a:bodyPr/>
                    <a:lstStyle/>
                    <a:p>
                      <a:pPr algn="ctr"/>
                      <a:r>
                        <a:rPr lang="zh-TW" altLang="en-US" sz="2800" dirty="0" smtClean="0">
                          <a:latin typeface="+mj-lt"/>
                          <a:ea typeface="標楷體" panose="03000509000000000000" pitchFamily="65" charset="-120"/>
                        </a:rPr>
                        <a:t>方便</a:t>
                      </a:r>
                      <a:endParaRPr lang="zh-TW" altLang="en-US" sz="2800" b="0" dirty="0">
                        <a:solidFill>
                          <a:sysClr val="windowText" lastClr="000000"/>
                        </a:solidFill>
                        <a:latin typeface="+mj-lt"/>
                        <a:ea typeface="標楷體" panose="03000509000000000000" pitchFamily="65" charset="-120"/>
                      </a:endParaRPr>
                    </a:p>
                  </a:txBody>
                  <a:tcPr anchor="ctr"/>
                </a:tc>
              </a:tr>
            </a:tbl>
          </a:graphicData>
        </a:graphic>
      </p:graphicFrame>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預設簡報設計">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3596</TotalTime>
  <Words>125</Words>
  <Application>Microsoft Office PowerPoint</Application>
  <PresentationFormat>自訂</PresentationFormat>
  <Paragraphs>144</Paragraphs>
  <Slides>1</Slides>
  <Notes>1</Notes>
  <HiddenSlides>0</HiddenSlides>
  <MMClips>0</MMClips>
  <ScaleCrop>false</ScaleCrop>
  <HeadingPairs>
    <vt:vector size="4" baseType="variant">
      <vt:variant>
        <vt:lpstr>佈景主題</vt:lpstr>
      </vt:variant>
      <vt:variant>
        <vt:i4>1</vt:i4>
      </vt:variant>
      <vt:variant>
        <vt:lpstr>投影片標題</vt:lpstr>
      </vt:variant>
      <vt:variant>
        <vt:i4>1</vt:i4>
      </vt:variant>
    </vt:vector>
  </HeadingPairs>
  <TitlesOfParts>
    <vt:vector size="2" baseType="lpstr">
      <vt:lpstr>預設簡報設計</vt:lpstr>
      <vt:lpstr>PowerPoint 簡報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encl</dc:creator>
  <cp:lastModifiedBy>陳天佑</cp:lastModifiedBy>
  <cp:revision>297</cp:revision>
  <dcterms:created xsi:type="dcterms:W3CDTF">1601-01-01T00:00:00Z</dcterms:created>
  <dcterms:modified xsi:type="dcterms:W3CDTF">2015-12-01T10:27:31Z</dcterms:modified>
</cp:coreProperties>
</file>